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93" r:id="rId3"/>
    <p:sldId id="290" r:id="rId4"/>
    <p:sldId id="292" r:id="rId5"/>
    <p:sldId id="300" r:id="rId6"/>
    <p:sldId id="257" r:id="rId7"/>
    <p:sldId id="258" r:id="rId8"/>
    <p:sldId id="259" r:id="rId9"/>
    <p:sldId id="262" r:id="rId10"/>
    <p:sldId id="263" r:id="rId11"/>
    <p:sldId id="266" r:id="rId12"/>
    <p:sldId id="267" r:id="rId13"/>
    <p:sldId id="268" r:id="rId14"/>
    <p:sldId id="270" r:id="rId15"/>
    <p:sldId id="271" r:id="rId16"/>
    <p:sldId id="302" r:id="rId17"/>
    <p:sldId id="274" r:id="rId18"/>
    <p:sldId id="275" r:id="rId19"/>
    <p:sldId id="299" r:id="rId20"/>
    <p:sldId id="273" r:id="rId21"/>
    <p:sldId id="303" r:id="rId22"/>
    <p:sldId id="296" r:id="rId23"/>
    <p:sldId id="304" r:id="rId24"/>
    <p:sldId id="280" r:id="rId25"/>
    <p:sldId id="297" r:id="rId26"/>
    <p:sldId id="282" r:id="rId27"/>
    <p:sldId id="286" r:id="rId28"/>
    <p:sldId id="287" r:id="rId29"/>
    <p:sldId id="294" r:id="rId30"/>
    <p:sldId id="298" r:id="rId31"/>
    <p:sldId id="301" r:id="rId3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CFD5EA"/>
    <a:srgbClr val="E90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075" autoAdjust="0"/>
  </p:normalViewPr>
  <p:slideViewPr>
    <p:cSldViewPr>
      <p:cViewPr varScale="1">
        <p:scale>
          <a:sx n="63" d="100"/>
          <a:sy n="63" d="100"/>
        </p:scale>
        <p:origin x="14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184AB-1801-4894-AB51-93CD10662C62}" type="datetimeFigureOut">
              <a:rPr lang="id-ID" smtClean="0"/>
              <a:pPr/>
              <a:t>14/03/2021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4B81A-BF01-43A4-BF77-D78F896DA67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018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4B81A-BF01-43A4-BF77-D78F896DA67F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1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NOTE : CONTOH</a:t>
            </a:r>
            <a:r>
              <a:rPr lang="id-ID" baseline="0" dirty="0"/>
              <a:t> MASIH BENTUK SOAL ASLI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4B81A-BF01-43A4-BF77-D78F896DA67F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3420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Don’t</a:t>
            </a:r>
            <a:r>
              <a:rPr lang="id-ID" baseline="0" dirty="0"/>
              <a:t> forget to say : “the result will be given by this day”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4B81A-BF01-43A4-BF77-D78F896DA67F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7896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b="1" dirty="0"/>
              <a:t>Untuk tim yang lolos ke </a:t>
            </a:r>
            <a:r>
              <a:rPr lang="en-US" b="1" dirty="0" err="1"/>
              <a:t>babak</a:t>
            </a:r>
            <a:r>
              <a:rPr lang="id-ID" b="1" dirty="0"/>
              <a:t> final akan dikumpulkan untuk briefing</a:t>
            </a:r>
            <a:r>
              <a:rPr lang="en-US" b="1" dirty="0"/>
              <a:t> </a:t>
            </a:r>
            <a:r>
              <a:rPr lang="en-US" b="1" dirty="0" err="1"/>
              <a:t>mengenai</a:t>
            </a:r>
            <a:r>
              <a:rPr lang="en-US" b="1" dirty="0"/>
              <a:t> </a:t>
            </a:r>
            <a:r>
              <a:rPr lang="en-US" b="1" dirty="0" err="1"/>
              <a:t>mekanisme</a:t>
            </a:r>
            <a:r>
              <a:rPr lang="en-US" b="1" dirty="0"/>
              <a:t> </a:t>
            </a:r>
            <a:r>
              <a:rPr lang="en-US" b="1" dirty="0" err="1"/>
              <a:t>babak</a:t>
            </a:r>
            <a:r>
              <a:rPr lang="en-US" b="1" dirty="0"/>
              <a:t> </a:t>
            </a:r>
            <a:r>
              <a:rPr lang="id-ID" b="1" dirty="0"/>
              <a:t>final. bing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4B81A-BF01-43A4-BF77-D78F896DA67F}" type="slidenum">
              <a:rPr lang="id-ID" smtClean="0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751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4B81A-BF01-43A4-BF77-D78F896DA67F}" type="slidenum">
              <a:rPr lang="id-ID" smtClean="0"/>
              <a:pPr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2311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4B81A-BF01-43A4-BF77-D78F896DA67F}" type="slidenum">
              <a:rPr lang="id-ID" smtClean="0"/>
              <a:pPr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1219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id-ID" baseline="0" dirty="0"/>
              <a:t>Kelihatan app call nya.</a:t>
            </a:r>
          </a:p>
          <a:p>
            <a:pPr marL="228600" indent="-228600">
              <a:buAutoNum type="arabicPeriod"/>
            </a:pPr>
            <a:r>
              <a:rPr lang="id-ID" dirty="0"/>
              <a:t>Foto dua orang.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4B81A-BF01-43A4-BF77-D78F896DA67F}" type="slidenum">
              <a:rPr lang="id-ID" smtClean="0"/>
              <a:pPr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911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20379F-67A8-4439-B554-CC98D1348523}" type="datetimeFigureOut">
              <a:rPr lang="id-ID" smtClean="0"/>
              <a:pPr/>
              <a:t>14/03/2021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0DE5A0-1931-4CDD-9426-E30FCCAA8DBD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379F-67A8-4439-B554-CC98D1348523}" type="datetimeFigureOut">
              <a:rPr lang="id-ID" smtClean="0"/>
              <a:pPr/>
              <a:t>14/03/2021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E5A0-1931-4CDD-9426-E30FCCAA8DBD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379F-67A8-4439-B554-CC98D1348523}" type="datetimeFigureOut">
              <a:rPr lang="id-ID" smtClean="0"/>
              <a:pPr/>
              <a:t>14/03/2021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E5A0-1931-4CDD-9426-E30FCCAA8DBD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379F-67A8-4439-B554-CC98D1348523}" type="datetimeFigureOut">
              <a:rPr lang="id-ID" smtClean="0"/>
              <a:pPr/>
              <a:t>14/03/2021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E5A0-1931-4CDD-9426-E30FCCAA8DB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379F-67A8-4439-B554-CC98D1348523}" type="datetimeFigureOut">
              <a:rPr lang="id-ID" smtClean="0"/>
              <a:pPr/>
              <a:t>14/03/2021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E5A0-1931-4CDD-9426-E30FCCAA8DB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379F-67A8-4439-B554-CC98D1348523}" type="datetimeFigureOut">
              <a:rPr lang="id-ID" smtClean="0"/>
              <a:pPr/>
              <a:t>14/03/2021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E5A0-1931-4CDD-9426-E30FCCAA8DB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379F-67A8-4439-B554-CC98D1348523}" type="datetimeFigureOut">
              <a:rPr lang="id-ID" smtClean="0"/>
              <a:pPr/>
              <a:t>14/03/2021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E5A0-1931-4CDD-9426-E30FCCAA8DBD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379F-67A8-4439-B554-CC98D1348523}" type="datetimeFigureOut">
              <a:rPr lang="id-ID" smtClean="0"/>
              <a:pPr/>
              <a:t>14/03/2021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E5A0-1931-4CDD-9426-E30FCCAA8DBD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379F-67A8-4439-B554-CC98D1348523}" type="datetimeFigureOut">
              <a:rPr lang="id-ID" smtClean="0"/>
              <a:pPr/>
              <a:t>14/03/2021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E5A0-1931-4CDD-9426-E30FCCAA8DB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379F-67A8-4439-B554-CC98D1348523}" type="datetimeFigureOut">
              <a:rPr lang="id-ID" smtClean="0"/>
              <a:pPr/>
              <a:t>14/03/2021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E5A0-1931-4CDD-9426-E30FCCAA8DB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379F-67A8-4439-B554-CC98D1348523}" type="datetimeFigureOut">
              <a:rPr lang="id-ID" smtClean="0"/>
              <a:pPr/>
              <a:t>14/03/2021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E5A0-1931-4CDD-9426-E30FCCAA8DB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A20379F-67A8-4439-B554-CC98D1348523}" type="datetimeFigureOut">
              <a:rPr lang="id-ID" smtClean="0"/>
              <a:pPr/>
              <a:t>14/03/2021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40DE5A0-1931-4CDD-9426-E30FCCAA8DB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thatquiz.org/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Technical Meeting </a:t>
            </a:r>
            <a:br>
              <a:rPr lang="id-ID" dirty="0"/>
            </a:br>
            <a:r>
              <a:rPr lang="id-ID" dirty="0"/>
              <a:t>ISO 20</a:t>
            </a:r>
            <a:r>
              <a:rPr lang="en-US" dirty="0"/>
              <a:t>21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3109" y="3717032"/>
            <a:ext cx="7232848" cy="17526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id-ID" dirty="0"/>
              <a:t> </a:t>
            </a:r>
            <a:r>
              <a:rPr lang="en-US" dirty="0"/>
              <a:t>K</a:t>
            </a:r>
            <a:r>
              <a:rPr lang="id-ID" dirty="0"/>
              <a:t>egiatan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Rundown </a:t>
            </a:r>
            <a:r>
              <a:rPr lang="en-US" dirty="0" err="1"/>
              <a:t>Kegiatan</a:t>
            </a:r>
            <a:endParaRPr lang="id-ID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Peraturan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err="1"/>
              <a:t>Petunjuk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(</a:t>
            </a:r>
            <a:r>
              <a:rPr lang="id-ID" dirty="0"/>
              <a:t>Babak Penyisihan</a:t>
            </a:r>
            <a:r>
              <a:rPr lang="en-US" dirty="0"/>
              <a:t>, </a:t>
            </a:r>
            <a:r>
              <a:rPr lang="id-ID" dirty="0"/>
              <a:t>Semifinal</a:t>
            </a:r>
            <a:r>
              <a:rPr lang="en-US" dirty="0"/>
              <a:t> &amp;</a:t>
            </a:r>
            <a:r>
              <a:rPr lang="id-ID" dirty="0"/>
              <a:t>Final</a:t>
            </a:r>
            <a:r>
              <a:rPr lang="en-US" dirty="0"/>
              <a:t>)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03565"/>
            <a:ext cx="1300427" cy="2568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61" y="476672"/>
            <a:ext cx="1012395" cy="166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763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8" y="756261"/>
            <a:ext cx="2993887" cy="1315417"/>
          </a:xfrm>
        </p:spPr>
        <p:txBody>
          <a:bodyPr/>
          <a:lstStyle/>
          <a:p>
            <a:pPr algn="ctr"/>
            <a:r>
              <a:rPr lang="id-ID" b="1" dirty="0">
                <a:latin typeface="Adobe Gothic Std B" pitchFamily="34" charset="-128"/>
                <a:ea typeface="Adobe Gothic Std B" pitchFamily="34" charset="-128"/>
              </a:rPr>
              <a:t>Akses Alamat Web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3570" y="2428868"/>
            <a:ext cx="3143272" cy="4000528"/>
          </a:xfrm>
        </p:spPr>
        <p:txBody>
          <a:bodyPr>
            <a:normAutofit/>
          </a:bodyPr>
          <a:lstStyle/>
          <a:p>
            <a:pPr marL="0" lvl="1" algn="ctr"/>
            <a:r>
              <a:rPr lang="id-ID" sz="2400" b="1" dirty="0"/>
              <a:t>Ketik alamat web </a:t>
            </a:r>
            <a:r>
              <a:rPr lang="id-ID" sz="2400" b="1" u="sng" dirty="0">
                <a:hlinkClick r:id="rId2"/>
              </a:rPr>
              <a:t>www.thatquiz.org</a:t>
            </a:r>
            <a:r>
              <a:rPr lang="id-ID" sz="2400" b="1" dirty="0"/>
              <a:t> menggunakan device yang akan digunakan untuk pengerjaan soal</a:t>
            </a:r>
            <a:r>
              <a:rPr lang="id-ID" sz="2000" b="1" dirty="0"/>
              <a:t>.</a:t>
            </a:r>
            <a:endParaRPr lang="id-ID" sz="3200" dirty="0"/>
          </a:p>
          <a:p>
            <a:pPr algn="ctr"/>
            <a:endParaRPr lang="id-ID" dirty="0"/>
          </a:p>
        </p:txBody>
      </p:sp>
      <p:pic>
        <p:nvPicPr>
          <p:cNvPr id="2050" name="Picture 2" descr="C:\Users\ASUS\Downloads\WhatsApp Image 2021-03-12 at 12.03.04 A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5572133" cy="68580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785786" y="285728"/>
            <a:ext cx="857256" cy="285752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rot="16200000" flipH="1">
            <a:off x="2143108" y="-357214"/>
            <a:ext cx="2500330" cy="43577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572132" y="0"/>
            <a:ext cx="4571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8643966" y="0"/>
            <a:ext cx="500034" cy="571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chemeClr val="tx1"/>
                </a:solidFill>
              </a:rPr>
              <a:t>1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8" y="571480"/>
            <a:ext cx="2993887" cy="1315417"/>
          </a:xfrm>
        </p:spPr>
        <p:txBody>
          <a:bodyPr/>
          <a:lstStyle/>
          <a:p>
            <a:pPr algn="ctr"/>
            <a:r>
              <a:rPr lang="id-ID" b="1" dirty="0">
                <a:latin typeface="Adobe Gothic Std B" pitchFamily="34" charset="-128"/>
                <a:ea typeface="Adobe Gothic Std B" pitchFamily="34" charset="-128"/>
              </a:rPr>
              <a:t>Masukkan Kode Soal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3570" y="2428868"/>
            <a:ext cx="3143272" cy="4000528"/>
          </a:xfrm>
        </p:spPr>
        <p:txBody>
          <a:bodyPr>
            <a:normAutofit/>
          </a:bodyPr>
          <a:lstStyle/>
          <a:p>
            <a:pPr marL="0" lvl="1" algn="ctr"/>
            <a:r>
              <a:rPr lang="id-ID" sz="2600" b="1" dirty="0"/>
              <a:t>Pada tampilan beranda thatquiz, cari kolom</a:t>
            </a:r>
          </a:p>
          <a:p>
            <a:pPr marL="0" lvl="1" algn="ctr"/>
            <a:r>
              <a:rPr lang="id-ID" sz="2600" b="1" dirty="0">
                <a:solidFill>
                  <a:srgbClr val="FF0000"/>
                </a:solidFill>
              </a:rPr>
              <a:t>“test code”</a:t>
            </a:r>
            <a:r>
              <a:rPr lang="id-ID" sz="2600" b="1" dirty="0"/>
              <a:t>dan masukkan kode yang telah diberikan oleh panitia.</a:t>
            </a:r>
            <a:endParaRPr lang="id-ID" sz="2600" dirty="0"/>
          </a:p>
          <a:p>
            <a:pPr marL="0" lvl="1" algn="ctr"/>
            <a:endParaRPr lang="id-ID" sz="3200" dirty="0"/>
          </a:p>
          <a:p>
            <a:pPr algn="ctr"/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5357819" y="0"/>
            <a:ext cx="28575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" name="Picture 2" descr="C:\Users\ASUS\Downloads\WhatsApp Image 2021-03-12 at 12.03.24 AM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72132" cy="685800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4214810" y="4214818"/>
            <a:ext cx="928694" cy="285752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8643966" y="0"/>
            <a:ext cx="500034" cy="571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36" y="827699"/>
            <a:ext cx="2993887" cy="1315417"/>
          </a:xfrm>
        </p:spPr>
        <p:txBody>
          <a:bodyPr/>
          <a:lstStyle/>
          <a:p>
            <a:pPr algn="ctr"/>
            <a:r>
              <a:rPr lang="id-ID" b="1" dirty="0">
                <a:latin typeface="Adobe Gothic Std B" pitchFamily="34" charset="-128"/>
                <a:ea typeface="Adobe Gothic Std B" pitchFamily="34" charset="-128"/>
              </a:rPr>
              <a:t>Pilih Urutan Tim Masing Masing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15106" y="2285992"/>
            <a:ext cx="2857488" cy="4000528"/>
          </a:xfrm>
        </p:spPr>
        <p:txBody>
          <a:bodyPr>
            <a:normAutofit/>
          </a:bodyPr>
          <a:lstStyle/>
          <a:p>
            <a:pPr marL="0" lvl="1" algn="ctr"/>
            <a:r>
              <a:rPr lang="id-ID" sz="2800" b="1" dirty="0"/>
              <a:t>Pada tampilan beranda soal, cari kolom peserta lalu cari nomor peserta masing masing.</a:t>
            </a:r>
            <a:endParaRPr lang="id-ID" sz="3200" dirty="0"/>
          </a:p>
          <a:p>
            <a:pPr algn="ctr"/>
            <a:endParaRPr lang="id-ID" dirty="0"/>
          </a:p>
        </p:txBody>
      </p:sp>
      <p:pic>
        <p:nvPicPr>
          <p:cNvPr id="4098" name="Picture 2" descr="C:\Users\ASUS\Downloads\WhatsApp Image 2021-03-12 at 12.05.49 AM.jpeg"/>
          <p:cNvPicPr>
            <a:picLocks noChangeAspect="1" noChangeArrowheads="1"/>
          </p:cNvPicPr>
          <p:nvPr/>
        </p:nvPicPr>
        <p:blipFill>
          <a:blip r:embed="rId2"/>
          <a:srcRect t="14449" b="27083"/>
          <a:stretch>
            <a:fillRect/>
          </a:stretch>
        </p:blipFill>
        <p:spPr bwMode="auto">
          <a:xfrm>
            <a:off x="0" y="0"/>
            <a:ext cx="6141142" cy="335756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143636" y="0"/>
            <a:ext cx="4571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ounded Rectangle 11"/>
          <p:cNvSpPr/>
          <p:nvPr/>
        </p:nvSpPr>
        <p:spPr>
          <a:xfrm>
            <a:off x="2214546" y="214290"/>
            <a:ext cx="1643074" cy="500066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8643966" y="0"/>
            <a:ext cx="500034" cy="571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9" name="Picture 3" descr="C:\Users\ASUS\Downloads\WhatsApp Image 2021-03-12 at 12.05.27 AM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8144" b="55208"/>
          <a:stretch>
            <a:fillRect/>
          </a:stretch>
        </p:blipFill>
        <p:spPr bwMode="auto">
          <a:xfrm>
            <a:off x="-32" y="3286124"/>
            <a:ext cx="6143636" cy="357187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2" y="857232"/>
            <a:ext cx="2993887" cy="1315417"/>
          </a:xfrm>
        </p:spPr>
        <p:txBody>
          <a:bodyPr/>
          <a:lstStyle/>
          <a:p>
            <a:pPr algn="ctr"/>
            <a:r>
              <a:rPr lang="id-ID" b="1" dirty="0">
                <a:latin typeface="Adobe Gothic Std B" pitchFamily="34" charset="-128"/>
                <a:ea typeface="Adobe Gothic Std B" pitchFamily="34" charset="-128"/>
              </a:rPr>
              <a:t>Masukkan Password  Peserta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12" y="2857496"/>
            <a:ext cx="2857488" cy="4000528"/>
          </a:xfrm>
        </p:spPr>
        <p:txBody>
          <a:bodyPr>
            <a:normAutofit/>
          </a:bodyPr>
          <a:lstStyle/>
          <a:p>
            <a:pPr marL="0" lvl="1" algn="ctr"/>
            <a:r>
              <a:rPr lang="id-ID" sz="2800" b="1" dirty="0"/>
              <a:t>Masukkan password yang telah diberikan</a:t>
            </a:r>
            <a:r>
              <a:rPr lang="en-US" sz="2800" b="1" dirty="0"/>
              <a:t> </a:t>
            </a:r>
            <a:r>
              <a:rPr lang="en-US" sz="2800" b="1" dirty="0" err="1"/>
              <a:t>oleh</a:t>
            </a:r>
            <a:r>
              <a:rPr lang="en-US" sz="2800" b="1" dirty="0"/>
              <a:t> </a:t>
            </a:r>
            <a:r>
              <a:rPr lang="en-US" sz="2800" b="1" dirty="0" err="1"/>
              <a:t>panitia</a:t>
            </a:r>
            <a:r>
              <a:rPr lang="en-US" sz="2800" b="1" dirty="0"/>
              <a:t> </a:t>
            </a:r>
            <a:r>
              <a:rPr lang="en-US" sz="2800" b="1" dirty="0" err="1"/>
              <a:t>sebelum</a:t>
            </a:r>
            <a:r>
              <a:rPr lang="en-US" sz="2800" b="1" dirty="0"/>
              <a:t> </a:t>
            </a:r>
            <a:r>
              <a:rPr lang="en-US" sz="2800" b="1" dirty="0" err="1"/>
              <a:t>hari</a:t>
            </a:r>
            <a:r>
              <a:rPr lang="en-US" sz="2800" b="1" dirty="0"/>
              <a:t> H</a:t>
            </a:r>
            <a:r>
              <a:rPr lang="id-ID" sz="2800" b="1" dirty="0"/>
              <a:t> untuk mengakses soal.</a:t>
            </a:r>
            <a:endParaRPr lang="id-ID" sz="2800" dirty="0"/>
          </a:p>
          <a:p>
            <a:pPr algn="ctr"/>
            <a:endParaRPr lang="id-ID" sz="1400" dirty="0"/>
          </a:p>
        </p:txBody>
      </p:sp>
      <p:sp>
        <p:nvSpPr>
          <p:cNvPr id="7" name="Rectangle 6"/>
          <p:cNvSpPr/>
          <p:nvPr/>
        </p:nvSpPr>
        <p:spPr>
          <a:xfrm>
            <a:off x="6215074" y="0"/>
            <a:ext cx="4571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123" name="Picture 3" descr="C:\Users\ASUS\Downloads\WhatsApp Image 2021-03-12 at 12.04.18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0"/>
            <a:ext cx="6245914" cy="685800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2428860" y="785794"/>
            <a:ext cx="1928826" cy="571504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8643966" y="0"/>
            <a:ext cx="500034" cy="571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2" y="684823"/>
            <a:ext cx="2993887" cy="1315417"/>
          </a:xfrm>
        </p:spPr>
        <p:txBody>
          <a:bodyPr/>
          <a:lstStyle/>
          <a:p>
            <a:pPr algn="ctr"/>
            <a:r>
              <a:rPr lang="id-ID" b="1" dirty="0">
                <a:latin typeface="Adobe Gothic Std B" pitchFamily="34" charset="-128"/>
                <a:ea typeface="Adobe Gothic Std B" pitchFamily="34" charset="-128"/>
              </a:rPr>
              <a:t>Mulai Mengerjakan Soal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32" y="25400"/>
            <a:ext cx="6271065" cy="39796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12" y="2428868"/>
            <a:ext cx="2857488" cy="4000528"/>
          </a:xfrm>
        </p:spPr>
        <p:txBody>
          <a:bodyPr>
            <a:normAutofit/>
          </a:bodyPr>
          <a:lstStyle/>
          <a:p>
            <a:pPr marL="0" lvl="1" algn="ctr"/>
            <a:r>
              <a:rPr lang="id-ID" sz="2800" b="1" dirty="0"/>
              <a:t>Setelah memasukkan password yang benar, soal akan muncul pada tampilan layar</a:t>
            </a:r>
            <a:r>
              <a:rPr lang="en-US" sz="2800" b="1" dirty="0"/>
              <a:t> </a:t>
            </a:r>
            <a:r>
              <a:rPr lang="en-US" sz="2800" b="1" dirty="0" err="1"/>
              <a:t>lalu</a:t>
            </a:r>
            <a:r>
              <a:rPr lang="id-ID" sz="2800" b="1" dirty="0"/>
              <a:t> peserta dapat mulai mengerjakan.</a:t>
            </a:r>
            <a:endParaRPr lang="id-ID" sz="2800" dirty="0"/>
          </a:p>
          <a:p>
            <a:pPr algn="ctr"/>
            <a:endParaRPr lang="id-ID" sz="1400" dirty="0"/>
          </a:p>
        </p:txBody>
      </p:sp>
      <p:sp>
        <p:nvSpPr>
          <p:cNvPr id="7" name="Rectangle 6"/>
          <p:cNvSpPr/>
          <p:nvPr/>
        </p:nvSpPr>
        <p:spPr>
          <a:xfrm>
            <a:off x="6215074" y="0"/>
            <a:ext cx="4571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8643966" y="0"/>
            <a:ext cx="500034" cy="571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3" y="684823"/>
            <a:ext cx="2857488" cy="1315417"/>
          </a:xfrm>
        </p:spPr>
        <p:txBody>
          <a:bodyPr/>
          <a:lstStyle/>
          <a:p>
            <a:pPr algn="ctr"/>
            <a:r>
              <a:rPr lang="id-ID" b="1" dirty="0">
                <a:latin typeface="Adobe Gothic Std B" pitchFamily="34" charset="-128"/>
                <a:ea typeface="Adobe Gothic Std B" pitchFamily="34" charset="-128"/>
              </a:rPr>
              <a:t>Submit Hasil Akhir Pengerjaan Soal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12" y="2428868"/>
            <a:ext cx="2857488" cy="4000528"/>
          </a:xfrm>
        </p:spPr>
        <p:txBody>
          <a:bodyPr>
            <a:normAutofit/>
          </a:bodyPr>
          <a:lstStyle/>
          <a:p>
            <a:pPr marL="0" lvl="1" algn="ctr"/>
            <a:r>
              <a:rPr lang="id-ID" sz="2800" b="1" dirty="0"/>
              <a:t>Apabila semua soal selesai dikerjakan, klik tombol </a:t>
            </a:r>
            <a:r>
              <a:rPr lang="id-ID" sz="2800" b="1" i="1" dirty="0">
                <a:solidFill>
                  <a:srgbClr val="FF0000"/>
                </a:solidFill>
              </a:rPr>
              <a:t>Finish</a:t>
            </a:r>
            <a:r>
              <a:rPr lang="id-ID" sz="2800" b="1" dirty="0"/>
              <a:t> untuk mengakhiri pengerjaan.</a:t>
            </a:r>
            <a:endParaRPr lang="id-ID" sz="2800" dirty="0"/>
          </a:p>
        </p:txBody>
      </p:sp>
      <p:sp>
        <p:nvSpPr>
          <p:cNvPr id="7" name="Rectangle 6"/>
          <p:cNvSpPr/>
          <p:nvPr/>
        </p:nvSpPr>
        <p:spPr>
          <a:xfrm>
            <a:off x="6215074" y="0"/>
            <a:ext cx="4571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194" name="Picture 2" descr="C:\Users\ASUS\Downloads\WhatsApp Image 2021-03-12 at 12.05.04 A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6215074" cy="685800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2571736" y="1714488"/>
            <a:ext cx="1071570" cy="500066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8643966" y="0"/>
            <a:ext cx="500034" cy="571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chemeClr val="tx1"/>
                </a:solidFill>
              </a:rPr>
              <a:t>6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3422483" cy="564744"/>
          </a:xfrm>
        </p:spPr>
        <p:txBody>
          <a:bodyPr/>
          <a:lstStyle/>
          <a:p>
            <a:r>
              <a:rPr lang="id-ID" sz="3600" dirty="0"/>
              <a:t>Catatan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5786" y="1142984"/>
            <a:ext cx="6643734" cy="150019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id-ID" sz="2000" dirty="0"/>
              <a:t> Apabila ditengah pengerjaan terjadi kendala yang mengakibatkan peserta keluar dari website thatquiz, maka soal tetap dapat diakses kembali dengan syarat menggunakan device yang sama.</a:t>
            </a:r>
          </a:p>
        </p:txBody>
      </p:sp>
    </p:spTree>
  </p:cSld>
  <p:clrMapOvr>
    <a:masterClrMapping/>
  </p:clrMapOvr>
  <p:transition>
    <p:push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4336" y="2348880"/>
            <a:ext cx="8564030" cy="3877815"/>
          </a:xfrm>
        </p:spPr>
        <p:txBody>
          <a:bodyPr>
            <a:normAutofit/>
          </a:bodyPr>
          <a:lstStyle/>
          <a:p>
            <a:r>
              <a:rPr lang="en-US" b="1" dirty="0" err="1"/>
              <a:t>Pengerjaan</a:t>
            </a:r>
            <a:r>
              <a:rPr lang="en-US" b="1" dirty="0"/>
              <a:t> </a:t>
            </a:r>
            <a:r>
              <a:rPr lang="en-US" b="1" dirty="0" err="1"/>
              <a:t>Soal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Website</a:t>
            </a:r>
          </a:p>
          <a:p>
            <a:r>
              <a:rPr lang="en-US" b="1" dirty="0" err="1"/>
              <a:t>Waktu</a:t>
            </a:r>
            <a:r>
              <a:rPr lang="en-US" b="1" dirty="0"/>
              <a:t> </a:t>
            </a:r>
            <a:r>
              <a:rPr lang="en-US" b="1" dirty="0" err="1"/>
              <a:t>Pelaksanaan</a:t>
            </a:r>
            <a:r>
              <a:rPr lang="en-US" b="1" dirty="0"/>
              <a:t>: </a:t>
            </a:r>
          </a:p>
          <a:p>
            <a:pPr marL="0" indent="0">
              <a:buNone/>
            </a:pPr>
            <a:r>
              <a:rPr lang="en-US" b="1" dirty="0"/>
              <a:t>Bahasa </a:t>
            </a:r>
            <a:r>
              <a:rPr lang="en-US" b="1" dirty="0" err="1"/>
              <a:t>Inggris</a:t>
            </a:r>
            <a:r>
              <a:rPr lang="en-US" b="1" dirty="0"/>
              <a:t>: </a:t>
            </a:r>
            <a:r>
              <a:rPr lang="id-ID" b="1" dirty="0"/>
              <a:t>Sabtu, 20 Maret 2021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MIPA &amp; IPU: </a:t>
            </a:r>
            <a:r>
              <a:rPr lang="id-ID" b="1" dirty="0"/>
              <a:t>Minggu, 21 Maret 2021</a:t>
            </a:r>
          </a:p>
          <a:p>
            <a:r>
              <a:rPr lang="id-ID" b="1" dirty="0"/>
              <a:t>Peserta</a:t>
            </a:r>
            <a:r>
              <a:rPr lang="en-US" b="1" dirty="0"/>
              <a:t>: </a:t>
            </a:r>
            <a:r>
              <a:rPr lang="id-ID" b="1" dirty="0"/>
              <a:t>20 Tim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sz="2000" b="1" dirty="0"/>
              <a:t>Y</a:t>
            </a:r>
            <a:r>
              <a:rPr lang="id-ID" sz="2000" b="1" dirty="0"/>
              <a:t>ang telah dinyatakan lolos dari babak peny</a:t>
            </a:r>
            <a:r>
              <a:rPr lang="en-US" sz="2000" b="1" dirty="0" err="1"/>
              <a:t>i</a:t>
            </a:r>
            <a:r>
              <a:rPr lang="id-ID" sz="2000" b="1" dirty="0"/>
              <a:t>sihan </a:t>
            </a:r>
            <a:endParaRPr lang="en-US" sz="2000" b="1" dirty="0"/>
          </a:p>
          <a:p>
            <a:r>
              <a:rPr lang="en-US" b="1" dirty="0" err="1"/>
              <a:t>Durasi</a:t>
            </a:r>
            <a:r>
              <a:rPr lang="en-US" b="1" dirty="0"/>
              <a:t>: 2 Jam</a:t>
            </a:r>
            <a:endParaRPr lang="id-ID" b="1" dirty="0"/>
          </a:p>
          <a:p>
            <a:pPr marL="0" indent="0">
              <a:buNone/>
            </a:pPr>
            <a:endParaRPr lang="id-ID" sz="1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000" b="1" dirty="0">
                <a:latin typeface="Adobe Fan Heiti Std B" pitchFamily="34" charset="-128"/>
                <a:ea typeface="Adobe Fan Heiti Std B" pitchFamily="34" charset="-128"/>
              </a:rPr>
              <a:t>Konsep &amp; Teknis</a:t>
            </a:r>
            <a:br>
              <a:rPr lang="id-ID" sz="1600" b="1" dirty="0">
                <a:latin typeface="Adobe Fan Heiti Std B" pitchFamily="34" charset="-128"/>
                <a:ea typeface="Adobe Fan Heiti Std B" pitchFamily="34" charset="-128"/>
              </a:rPr>
            </a:br>
            <a:r>
              <a:rPr lang="id-ID" sz="4000" b="1" dirty="0">
                <a:latin typeface="Adobe Fan Heiti Std B" pitchFamily="34" charset="-128"/>
                <a:ea typeface="Adobe Fan Heiti Std B" pitchFamily="34" charset="-128"/>
              </a:rPr>
              <a:t>Semifinal</a:t>
            </a:r>
            <a:endParaRPr lang="id-ID" sz="2400" b="1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0397052"/>
      </p:ext>
    </p:extLst>
  </p:cSld>
  <p:clrMapOvr>
    <a:masterClrMapping/>
  </p:clrMapOvr>
  <p:transition>
    <p:push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194391"/>
            <a:ext cx="7745505" cy="3877815"/>
          </a:xfrm>
        </p:spPr>
        <p:txBody>
          <a:bodyPr>
            <a:normAutofit/>
          </a:bodyPr>
          <a:lstStyle/>
          <a:p>
            <a:r>
              <a:rPr lang="id-ID" b="1" dirty="0"/>
              <a:t>20 tim yang telah dinyatakan lolos dari babak penyisihan akan melanjutkan ke tahap semifinal </a:t>
            </a:r>
            <a:r>
              <a:rPr lang="en-US" b="1" dirty="0" err="1">
                <a:solidFill>
                  <a:srgbClr val="FF0000"/>
                </a:solidFill>
              </a:rPr>
              <a:t>pengerjaan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soal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pilihan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ganda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id-ID" b="1" dirty="0"/>
              <a:t>menggunakan web </a:t>
            </a:r>
            <a:r>
              <a:rPr lang="id-ID" b="1" dirty="0">
                <a:solidFill>
                  <a:srgbClr val="0070C0"/>
                </a:solidFill>
              </a:rPr>
              <a:t>Thatquiz.org</a:t>
            </a:r>
            <a:endParaRPr lang="en-US" b="1" dirty="0">
              <a:solidFill>
                <a:srgbClr val="0070C0"/>
              </a:solidFill>
            </a:endParaRPr>
          </a:p>
          <a:p>
            <a:pPr lvl="0"/>
            <a:r>
              <a:rPr lang="id-ID" b="1" dirty="0"/>
              <a:t>Setiap tim mengerjakan soal dalam rentang waktu 120 Menit.</a:t>
            </a:r>
          </a:p>
          <a:p>
            <a:pPr lvl="0"/>
            <a:r>
              <a:rPr lang="id-ID" b="1" dirty="0"/>
              <a:t>Pengumuman untuk peserta yang lolos akan disampaikan langsung pada hari tersebut.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625082"/>
            <a:ext cx="7756263" cy="1219742"/>
          </a:xfrm>
        </p:spPr>
        <p:txBody>
          <a:bodyPr/>
          <a:lstStyle/>
          <a:p>
            <a:r>
              <a:rPr lang="id-ID" sz="4000" b="1" dirty="0">
                <a:latin typeface="Adobe Fan Heiti Std B" pitchFamily="34" charset="-128"/>
                <a:ea typeface="Adobe Fan Heiti Std B" pitchFamily="34" charset="-128"/>
              </a:rPr>
              <a:t>Deskripsi Babak</a:t>
            </a:r>
            <a:r>
              <a:rPr lang="en-US" sz="4000" b="1" dirty="0">
                <a:latin typeface="Adobe Fan Heiti Std B" pitchFamily="34" charset="-128"/>
                <a:ea typeface="Adobe Fan Heiti Std B" pitchFamily="34" charset="-128"/>
              </a:rPr>
              <a:t> Semifinal</a:t>
            </a:r>
            <a:endParaRPr lang="id-ID" sz="4000" b="1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6670407"/>
      </p:ext>
    </p:extLst>
  </p:cSld>
  <p:clrMapOvr>
    <a:masterClrMapping/>
  </p:clrMapOvr>
  <p:transition>
    <p:push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121225" cy="434900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id-ID" b="1" dirty="0"/>
              <a:t>Kedua anggota tim wajib mengikuti zoom dan menyalakan kamera di sepanjang pengerjaan berlangsung</a:t>
            </a:r>
            <a:r>
              <a:rPr lang="en-US" b="1" dirty="0"/>
              <a:t>. 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r>
              <a:rPr lang="en-US" b="1" dirty="0" err="1">
                <a:solidFill>
                  <a:srgbClr val="FF0000"/>
                </a:solidFill>
              </a:rPr>
              <a:t>sesuai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dengan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ketentuan</a:t>
            </a:r>
            <a:endParaRPr lang="id-ID" dirty="0">
              <a:solidFill>
                <a:srgbClr val="FF0000"/>
              </a:solidFill>
            </a:endParaRPr>
          </a:p>
          <a:p>
            <a:pPr lvl="0"/>
            <a:r>
              <a:rPr lang="id-ID" b="1" dirty="0"/>
              <a:t>Peserta diharapkan telah menyiapkan segala keperluan seperti akses internet</a:t>
            </a:r>
            <a:r>
              <a:rPr lang="en-US" b="1" dirty="0"/>
              <a:t> </a:t>
            </a:r>
            <a:r>
              <a:rPr lang="id-ID" b="1" dirty="0"/>
              <a:t>dan device yang</a:t>
            </a:r>
            <a:r>
              <a:rPr lang="en-US" b="1" dirty="0"/>
              <a:t> </a:t>
            </a:r>
            <a:r>
              <a:rPr lang="en-US" b="1" dirty="0" err="1"/>
              <a:t>memadai</a:t>
            </a:r>
            <a:r>
              <a:rPr lang="id-ID" b="1" dirty="0"/>
              <a:t> untuk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id-ID" b="1" dirty="0"/>
              <a:t>mengikuti seluruh rangkaian acara.</a:t>
            </a:r>
            <a:endParaRPr lang="en-US" b="1" dirty="0"/>
          </a:p>
          <a:p>
            <a:pPr lvl="0"/>
            <a:r>
              <a:rPr lang="en-US" b="1" dirty="0" err="1"/>
              <a:t>Peserta</a:t>
            </a:r>
            <a:r>
              <a:rPr lang="en-US" b="1" dirty="0"/>
              <a:t> </a:t>
            </a:r>
            <a:r>
              <a:rPr lang="en-US" b="1" dirty="0" err="1"/>
              <a:t>menyediakan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2 device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babak</a:t>
            </a:r>
            <a:r>
              <a:rPr lang="en-US" b="1" dirty="0"/>
              <a:t> </a:t>
            </a:r>
            <a:r>
              <a:rPr lang="en-US" b="1" dirty="0" err="1"/>
              <a:t>penyisihan</a:t>
            </a:r>
            <a:r>
              <a:rPr lang="en-US" b="1" dirty="0"/>
              <a:t>, 1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pengerjaan</a:t>
            </a:r>
            <a:r>
              <a:rPr lang="en-US" b="1" dirty="0"/>
              <a:t> </a:t>
            </a:r>
            <a:r>
              <a:rPr lang="en-US" b="1" dirty="0" err="1"/>
              <a:t>soal</a:t>
            </a:r>
            <a:r>
              <a:rPr lang="en-US" b="1" dirty="0"/>
              <a:t> (website), &amp; </a:t>
            </a:r>
            <a:r>
              <a:rPr lang="en-US" b="1" dirty="0" err="1"/>
              <a:t>diskusi</a:t>
            </a:r>
            <a:r>
              <a:rPr lang="en-US" b="1" dirty="0"/>
              <a:t> call                     ( </a:t>
            </a:r>
            <a:r>
              <a:rPr lang="en-US" b="1" dirty="0" err="1"/>
              <a:t>sharescreen</a:t>
            </a:r>
            <a:r>
              <a:rPr lang="en-US" b="1" dirty="0"/>
              <a:t> )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teman</a:t>
            </a:r>
            <a:r>
              <a:rPr lang="en-US" b="1" dirty="0"/>
              <a:t> se-</a:t>
            </a:r>
            <a:r>
              <a:rPr lang="en-US" b="1" dirty="0" err="1"/>
              <a:t>tim</a:t>
            </a:r>
            <a:r>
              <a:rPr lang="en-US" b="1" dirty="0"/>
              <a:t> </a:t>
            </a: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mengerjakan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terpisah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r>
              <a:rPr lang="en-US" b="1" dirty="0" err="1">
                <a:solidFill>
                  <a:srgbClr val="FF0000"/>
                </a:solidFill>
              </a:rPr>
              <a:t>diharapkan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oncam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juga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saat</a:t>
            </a:r>
            <a:r>
              <a:rPr lang="en-US" b="1" dirty="0">
                <a:solidFill>
                  <a:srgbClr val="FF0000"/>
                </a:solidFill>
              </a:rPr>
              <a:t> share screen </a:t>
            </a:r>
            <a:r>
              <a:rPr lang="en-US" b="1" dirty="0" err="1"/>
              <a:t>dan</a:t>
            </a:r>
            <a:r>
              <a:rPr lang="en-US" b="1" dirty="0"/>
              <a:t> 1 device </a:t>
            </a:r>
            <a:r>
              <a:rPr lang="en-US" b="1" dirty="0" err="1"/>
              <a:t>lainnya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join </a:t>
            </a:r>
            <a:r>
              <a:rPr lang="en-US" b="1" dirty="0" err="1"/>
              <a:t>ke</a:t>
            </a:r>
            <a:r>
              <a:rPr lang="en-US" b="1" dirty="0"/>
              <a:t> zoom meeting </a:t>
            </a:r>
            <a:r>
              <a:rPr lang="en-US" b="1" dirty="0" err="1"/>
              <a:t>acara</a:t>
            </a:r>
            <a:r>
              <a:rPr lang="en-US" b="1" dirty="0"/>
              <a:t>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pengawasan</a:t>
            </a:r>
            <a:r>
              <a:rPr lang="en-US" b="1" dirty="0"/>
              <a:t>.</a:t>
            </a:r>
            <a:endParaRPr lang="id-ID" dirty="0"/>
          </a:p>
          <a:p>
            <a:pPr lvl="0"/>
            <a:r>
              <a:rPr lang="id-ID" b="1" dirty="0"/>
              <a:t>Pengumuman untuk peserta yang lolos akan disampaikan langsung pada hari tersebut.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625082"/>
            <a:ext cx="7756263" cy="1219742"/>
          </a:xfrm>
        </p:spPr>
        <p:txBody>
          <a:bodyPr/>
          <a:lstStyle/>
          <a:p>
            <a:r>
              <a:rPr lang="id-ID" sz="4000" b="1" dirty="0">
                <a:latin typeface="Adobe Fan Heiti Std B" pitchFamily="34" charset="-128"/>
                <a:ea typeface="Adobe Fan Heiti Std B" pitchFamily="34" charset="-128"/>
              </a:rPr>
              <a:t>Deskripsi Babak</a:t>
            </a:r>
            <a:r>
              <a:rPr lang="en-US" sz="4000" b="1" dirty="0">
                <a:latin typeface="Adobe Fan Heiti Std B" pitchFamily="34" charset="-128"/>
                <a:ea typeface="Adobe Fan Heiti Std B" pitchFamily="34" charset="-128"/>
              </a:rPr>
              <a:t> Semifinal</a:t>
            </a:r>
            <a:endParaRPr lang="id-ID" sz="4000" b="1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9292142"/>
      </p:ext>
    </p:extLst>
  </p:cSld>
  <p:clrMapOvr>
    <a:masterClrMapping/>
  </p:clrMapOvr>
  <p:transition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Babak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Penyisihan</a:t>
            </a:r>
            <a:r>
              <a:rPr lang="en-US" sz="2000" dirty="0">
                <a:solidFill>
                  <a:srgbClr val="FF0000"/>
                </a:solidFill>
              </a:rPr>
              <a:t> MIPA, IPU, &amp; </a:t>
            </a:r>
            <a:r>
              <a:rPr lang="en-US" sz="2000" dirty="0" err="1">
                <a:solidFill>
                  <a:srgbClr val="FF0000"/>
                </a:solidFill>
              </a:rPr>
              <a:t>Bahasa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Inggris</a:t>
            </a:r>
            <a:r>
              <a:rPr lang="en-US" sz="2000" dirty="0">
                <a:solidFill>
                  <a:srgbClr val="FF0000"/>
                </a:solidFill>
              </a:rPr>
              <a:t> 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Babak</a:t>
            </a:r>
            <a:r>
              <a:rPr lang="en-US" sz="2000" dirty="0">
                <a:solidFill>
                  <a:srgbClr val="FF0000"/>
                </a:solidFill>
              </a:rPr>
              <a:t> Semifinal </a:t>
            </a:r>
            <a:r>
              <a:rPr lang="en-US" sz="2000" dirty="0" err="1">
                <a:solidFill>
                  <a:srgbClr val="FF0000"/>
                </a:solidFill>
              </a:rPr>
              <a:t>Bahasa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Inggris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dilaksanakan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:</a:t>
            </a:r>
          </a:p>
          <a:p>
            <a:pPr marL="0" indent="0">
              <a:buNone/>
            </a:pPr>
            <a:r>
              <a:rPr lang="en-US" sz="2000" b="1" dirty="0" err="1"/>
              <a:t>Hari</a:t>
            </a:r>
            <a:r>
              <a:rPr lang="en-US" sz="2000" b="1" dirty="0"/>
              <a:t> :</a:t>
            </a:r>
            <a:r>
              <a:rPr lang="en-US" sz="2000" dirty="0"/>
              <a:t> </a:t>
            </a:r>
            <a:r>
              <a:rPr lang="en-US" sz="2000" dirty="0" err="1"/>
              <a:t>Sabtu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Tanggal</a:t>
            </a:r>
            <a:r>
              <a:rPr lang="en-US" sz="2000" b="1" dirty="0"/>
              <a:t> : </a:t>
            </a:r>
            <a:r>
              <a:rPr lang="en-US" sz="2000" dirty="0"/>
              <a:t>20 </a:t>
            </a:r>
            <a:r>
              <a:rPr lang="en-US" sz="2000" dirty="0" err="1"/>
              <a:t>Maret</a:t>
            </a:r>
            <a:r>
              <a:rPr lang="en-US" sz="2000" dirty="0"/>
              <a:t> 2021</a:t>
            </a:r>
          </a:p>
          <a:p>
            <a:pPr marL="0" indent="0">
              <a:buNone/>
            </a:pPr>
            <a:r>
              <a:rPr lang="en-US" sz="2000" b="1" dirty="0" err="1"/>
              <a:t>Pukul</a:t>
            </a:r>
            <a:r>
              <a:rPr lang="en-US" sz="2000" b="1" dirty="0"/>
              <a:t> : </a:t>
            </a:r>
            <a:r>
              <a:rPr lang="en-US" sz="2000" dirty="0"/>
              <a:t>06.30 – 15.05</a:t>
            </a:r>
          </a:p>
          <a:p>
            <a:pPr marL="0" indent="0">
              <a:buNone/>
            </a:pPr>
            <a:r>
              <a:rPr lang="en-US" sz="2000" b="1" dirty="0" err="1"/>
              <a:t>Tempat</a:t>
            </a:r>
            <a:r>
              <a:rPr lang="en-US" sz="2000" b="1" dirty="0"/>
              <a:t> : </a:t>
            </a:r>
            <a:r>
              <a:rPr lang="en-US" sz="2000" dirty="0"/>
              <a:t>Online ( Zoom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ThatQuiz</a:t>
            </a:r>
            <a:r>
              <a:rPr lang="en-US" sz="2000" dirty="0"/>
              <a:t> )</a:t>
            </a:r>
          </a:p>
          <a:p>
            <a:r>
              <a:rPr lang="en-US" sz="2000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Babak</a:t>
            </a:r>
            <a:r>
              <a:rPr lang="en-US" sz="2000" dirty="0">
                <a:solidFill>
                  <a:srgbClr val="FF0000"/>
                </a:solidFill>
              </a:rPr>
              <a:t> Semifinal MIPA &amp; IPU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Babak</a:t>
            </a:r>
            <a:r>
              <a:rPr lang="en-US" sz="2000" dirty="0">
                <a:solidFill>
                  <a:srgbClr val="FF0000"/>
                </a:solidFill>
              </a:rPr>
              <a:t> Final MIPA, IPU, &amp; </a:t>
            </a:r>
            <a:r>
              <a:rPr lang="en-US" sz="2000" dirty="0" err="1">
                <a:solidFill>
                  <a:srgbClr val="FF0000"/>
                </a:solidFill>
              </a:rPr>
              <a:t>Bahasa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Inggris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dilaksanakan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:</a:t>
            </a:r>
          </a:p>
          <a:p>
            <a:pPr marL="0" indent="0">
              <a:buNone/>
            </a:pPr>
            <a:r>
              <a:rPr lang="en-US" sz="2000" b="1" dirty="0" err="1"/>
              <a:t>Hari</a:t>
            </a:r>
            <a:r>
              <a:rPr lang="en-US" sz="2000" b="1" dirty="0"/>
              <a:t> :</a:t>
            </a:r>
            <a:r>
              <a:rPr lang="en-US" sz="2000" dirty="0"/>
              <a:t> </a:t>
            </a:r>
            <a:r>
              <a:rPr lang="en-US" sz="2000" dirty="0" err="1"/>
              <a:t>Minggu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Tanggal</a:t>
            </a:r>
            <a:r>
              <a:rPr lang="en-US" sz="2000" b="1" dirty="0"/>
              <a:t> : </a:t>
            </a:r>
            <a:r>
              <a:rPr lang="en-US" sz="2000" dirty="0"/>
              <a:t>21 </a:t>
            </a:r>
            <a:r>
              <a:rPr lang="en-US" sz="2000" dirty="0" err="1"/>
              <a:t>Maret</a:t>
            </a:r>
            <a:r>
              <a:rPr lang="en-US" sz="2000" dirty="0"/>
              <a:t> 2021</a:t>
            </a:r>
          </a:p>
          <a:p>
            <a:pPr marL="0" indent="0">
              <a:buNone/>
            </a:pPr>
            <a:r>
              <a:rPr lang="en-US" sz="2000" b="1" dirty="0" err="1"/>
              <a:t>Pukul</a:t>
            </a:r>
            <a:r>
              <a:rPr lang="en-US" sz="2000" b="1" dirty="0"/>
              <a:t> :</a:t>
            </a:r>
            <a:r>
              <a:rPr lang="en-US" sz="2000" dirty="0"/>
              <a:t> 06.30 – 15.10</a:t>
            </a:r>
          </a:p>
          <a:p>
            <a:pPr marL="0" indent="0">
              <a:buNone/>
            </a:pPr>
            <a:r>
              <a:rPr lang="en-US" sz="2000" b="1" dirty="0" err="1"/>
              <a:t>Tempat</a:t>
            </a:r>
            <a:r>
              <a:rPr lang="en-US" sz="2000" b="1" dirty="0"/>
              <a:t> :</a:t>
            </a:r>
            <a:r>
              <a:rPr lang="en-US" sz="2000" dirty="0"/>
              <a:t> Online ( Zoom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ThatQuiz</a:t>
            </a:r>
            <a:r>
              <a:rPr lang="en-US" sz="2000" dirty="0"/>
              <a:t>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Kegiatan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5669"/>
      </p:ext>
    </p:extLst>
  </p:cSld>
  <p:clrMapOvr>
    <a:masterClrMapping/>
  </p:clrMapOvr>
  <p:transition>
    <p:cover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8" y="2276872"/>
            <a:ext cx="7745505" cy="3877815"/>
          </a:xfrm>
        </p:spPr>
        <p:txBody>
          <a:bodyPr>
            <a:noAutofit/>
          </a:bodyPr>
          <a:lstStyle/>
          <a:p>
            <a:pPr lvl="1"/>
            <a:r>
              <a:rPr lang="id-ID" sz="2400" b="1" dirty="0"/>
              <a:t>Peserta dilarang keras melakukan kecurangan dalam bentuk apapun. </a:t>
            </a:r>
            <a:endParaRPr lang="en-US" sz="2400" b="1" dirty="0"/>
          </a:p>
          <a:p>
            <a:pPr lvl="1"/>
            <a:r>
              <a:rPr lang="id-ID" sz="2400" b="1" dirty="0"/>
              <a:t>Perserta harus mengikuti panduan dari panitia selama olimpiade berlangsung.</a:t>
            </a:r>
            <a:endParaRPr lang="id-ID" sz="2400" dirty="0"/>
          </a:p>
          <a:p>
            <a:pPr lvl="1"/>
            <a:r>
              <a:rPr lang="id-ID" sz="2400" b="1" dirty="0"/>
              <a:t>Apabila peserta gagal mensubmit hasil pengerjaan pada waktu yang ditentukan, maka tim akan didiskualifikasi.</a:t>
            </a:r>
            <a:endParaRPr lang="id-ID" sz="2400" dirty="0"/>
          </a:p>
          <a:p>
            <a:pPr lvl="1"/>
            <a:r>
              <a:rPr lang="id-ID" sz="2400" b="1" dirty="0"/>
              <a:t>Peserta yang mengalami kendala teknis dalam pengerjaan / pengumpulan hasil pengerjaan diharapkan segera menghubungi panitia untuk instruksi lebih lanjut.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-252536" y="404664"/>
            <a:ext cx="10153128" cy="1219742"/>
          </a:xfrm>
        </p:spPr>
        <p:txBody>
          <a:bodyPr/>
          <a:lstStyle/>
          <a:p>
            <a:br>
              <a:rPr lang="id-ID" sz="2800" dirty="0">
                <a:latin typeface="Adobe Fan Heiti Std B" pitchFamily="34" charset="-128"/>
                <a:ea typeface="Adobe Fan Heiti Std B" pitchFamily="34" charset="-128"/>
              </a:rPr>
            </a:br>
            <a:r>
              <a:rPr lang="id-ID" sz="3600" b="1" dirty="0">
                <a:latin typeface="Adobe Fan Heiti Std B" pitchFamily="34" charset="-128"/>
                <a:ea typeface="Adobe Fan Heiti Std B" pitchFamily="34" charset="-128"/>
              </a:rPr>
              <a:t>Peraturan &amp; Tata </a:t>
            </a:r>
            <a:r>
              <a:rPr lang="en-US" sz="3600" b="1" dirty="0">
                <a:latin typeface="Adobe Fan Heiti Std B" pitchFamily="34" charset="-128"/>
                <a:ea typeface="Adobe Fan Heiti Std B" pitchFamily="34" charset="-128"/>
              </a:rPr>
              <a:t>T</a:t>
            </a:r>
            <a:r>
              <a:rPr lang="id-ID" sz="3600" b="1" dirty="0">
                <a:latin typeface="Adobe Fan Heiti Std B" pitchFamily="34" charset="-128"/>
                <a:ea typeface="Adobe Fan Heiti Std B" pitchFamily="34" charset="-128"/>
              </a:rPr>
              <a:t>ertib</a:t>
            </a:r>
            <a:r>
              <a:rPr lang="en-US" sz="3600" b="1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3600" b="1" dirty="0" err="1">
                <a:latin typeface="Adobe Fan Heiti Std B" pitchFamily="34" charset="-128"/>
                <a:ea typeface="Adobe Fan Heiti Std B" pitchFamily="34" charset="-128"/>
              </a:rPr>
              <a:t>Umum</a:t>
            </a:r>
            <a:br>
              <a:rPr lang="en-US" sz="3600" b="1" dirty="0">
                <a:latin typeface="Adobe Fan Heiti Std B" pitchFamily="34" charset="-128"/>
                <a:ea typeface="Adobe Fan Heiti Std B" pitchFamily="34" charset="-128"/>
              </a:rPr>
            </a:br>
            <a:r>
              <a:rPr lang="en-US" sz="3600" b="1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3600" b="1" dirty="0" err="1">
                <a:latin typeface="Adobe Fan Heiti Std B" pitchFamily="34" charset="-128"/>
                <a:ea typeface="Adobe Fan Heiti Std B" pitchFamily="34" charset="-128"/>
              </a:rPr>
              <a:t>Penyisihan</a:t>
            </a:r>
            <a:r>
              <a:rPr lang="en-US" sz="3600" b="1" dirty="0">
                <a:latin typeface="Adobe Fan Heiti Std B" pitchFamily="34" charset="-128"/>
                <a:ea typeface="Adobe Fan Heiti Std B" pitchFamily="34" charset="-128"/>
              </a:rPr>
              <a:t>-Semifinal</a:t>
            </a:r>
            <a:endParaRPr lang="id-ID" sz="3600" b="1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  <p:transition>
    <p:push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8" y="2276872"/>
            <a:ext cx="7745505" cy="3877815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id-ID" sz="2600" b="1" dirty="0"/>
              <a:t>Peserta direkomendasikan untuk menggunakan laptop / PC / Tablet saat mengerjakan thatquiz.</a:t>
            </a:r>
          </a:p>
          <a:p>
            <a:pPr lvl="1"/>
            <a:r>
              <a:rPr lang="id-ID" sz="2600" b="1" dirty="0"/>
              <a:t>Kedua anggota tim wajib menyalakan kamera selama pengerjaan soal berlangsung.</a:t>
            </a:r>
          </a:p>
          <a:p>
            <a:pPr lvl="1"/>
            <a:r>
              <a:rPr lang="id-ID" sz="2600" b="1" dirty="0"/>
              <a:t>Apabila peserta berhalangan hadir saat perlombaan berlangsung, segera menghubungi panitia.</a:t>
            </a:r>
            <a:endParaRPr lang="en-US" sz="2600" b="1" dirty="0"/>
          </a:p>
          <a:p>
            <a:pPr lvl="1"/>
            <a:r>
              <a:rPr lang="en-US" sz="2600" b="1" dirty="0" err="1"/>
              <a:t>Apabila</a:t>
            </a:r>
            <a:r>
              <a:rPr lang="en-US" sz="2600" b="1" dirty="0"/>
              <a:t> </a:t>
            </a:r>
            <a:r>
              <a:rPr lang="en-US" sz="2600" b="1" dirty="0" err="1"/>
              <a:t>peserta</a:t>
            </a:r>
            <a:r>
              <a:rPr lang="en-US" sz="2600" b="1" dirty="0"/>
              <a:t> </a:t>
            </a:r>
            <a:r>
              <a:rPr lang="en-US" sz="2600" b="1" dirty="0" err="1"/>
              <a:t>melanggar</a:t>
            </a:r>
            <a:r>
              <a:rPr lang="en-US" sz="2600" b="1" dirty="0"/>
              <a:t> </a:t>
            </a:r>
            <a:r>
              <a:rPr lang="en-US" sz="2600" b="1" dirty="0" err="1"/>
              <a:t>peraturan</a:t>
            </a:r>
            <a:r>
              <a:rPr lang="en-US" sz="2600" b="1" dirty="0"/>
              <a:t> yang </a:t>
            </a:r>
            <a:r>
              <a:rPr lang="en-US" sz="2600" b="1" dirty="0" err="1"/>
              <a:t>tertera</a:t>
            </a:r>
            <a:r>
              <a:rPr lang="en-US" sz="2600" b="1" dirty="0"/>
              <a:t> </a:t>
            </a:r>
            <a:r>
              <a:rPr lang="en-US" sz="2600" b="1" dirty="0" err="1"/>
              <a:t>maka</a:t>
            </a:r>
            <a:r>
              <a:rPr lang="en-US" sz="2600" b="1" dirty="0"/>
              <a:t> </a:t>
            </a:r>
            <a:r>
              <a:rPr lang="en-US" sz="2600" b="1" dirty="0" err="1"/>
              <a:t>akan</a:t>
            </a:r>
            <a:r>
              <a:rPr lang="en-US" sz="2600" b="1" dirty="0"/>
              <a:t> </a:t>
            </a:r>
            <a:r>
              <a:rPr lang="en-US" sz="2600" b="1" dirty="0" err="1"/>
              <a:t>diberi</a:t>
            </a:r>
            <a:r>
              <a:rPr lang="en-US" sz="2600" b="1" dirty="0"/>
              <a:t> </a:t>
            </a:r>
            <a:r>
              <a:rPr lang="en-US" sz="2600" b="1" dirty="0" err="1"/>
              <a:t>peringatan</a:t>
            </a:r>
            <a:r>
              <a:rPr lang="en-US" sz="2600" b="1" dirty="0"/>
              <a:t>, </a:t>
            </a:r>
            <a:r>
              <a:rPr lang="en-US" sz="2600" b="1" dirty="0" err="1"/>
              <a:t>apabila</a:t>
            </a:r>
            <a:r>
              <a:rPr lang="en-US" sz="2600" b="1" dirty="0"/>
              <a:t> </a:t>
            </a:r>
            <a:r>
              <a:rPr lang="en-US" sz="2600" b="1" dirty="0" err="1"/>
              <a:t>tetap</a:t>
            </a:r>
            <a:r>
              <a:rPr lang="en-US" sz="2600" b="1" dirty="0"/>
              <a:t> </a:t>
            </a:r>
            <a:r>
              <a:rPr lang="en-US" sz="2600" b="1" dirty="0" err="1"/>
              <a:t>melanggar</a:t>
            </a:r>
            <a:r>
              <a:rPr lang="en-US" sz="2600" b="1" dirty="0"/>
              <a:t> </a:t>
            </a:r>
            <a:r>
              <a:rPr lang="en-US" sz="2600" b="1" dirty="0" err="1"/>
              <a:t>maka</a:t>
            </a:r>
            <a:r>
              <a:rPr lang="en-US" sz="2600" b="1" dirty="0"/>
              <a:t> </a:t>
            </a:r>
            <a:r>
              <a:rPr lang="en-US" sz="2600" b="1" dirty="0" err="1"/>
              <a:t>tim</a:t>
            </a:r>
            <a:r>
              <a:rPr lang="en-US" sz="2600" b="1" dirty="0"/>
              <a:t> </a:t>
            </a:r>
            <a:r>
              <a:rPr lang="en-US" sz="2600" b="1" dirty="0" err="1"/>
              <a:t>akan</a:t>
            </a:r>
            <a:r>
              <a:rPr lang="en-US" sz="2600" b="1" dirty="0"/>
              <a:t> </a:t>
            </a:r>
            <a:r>
              <a:rPr lang="en-US" sz="2600" b="1" dirty="0" err="1"/>
              <a:t>didiskualfikasi</a:t>
            </a:r>
            <a:endParaRPr lang="id-ID" sz="2600" b="1" dirty="0"/>
          </a:p>
          <a:p>
            <a:pPr lvl="1">
              <a:buNone/>
            </a:pPr>
            <a:endParaRPr lang="id-ID" sz="2600" b="1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-252536" y="404664"/>
            <a:ext cx="10153128" cy="1219742"/>
          </a:xfrm>
        </p:spPr>
        <p:txBody>
          <a:bodyPr/>
          <a:lstStyle/>
          <a:p>
            <a:br>
              <a:rPr lang="id-ID" sz="2800" dirty="0">
                <a:latin typeface="Adobe Fan Heiti Std B" pitchFamily="34" charset="-128"/>
                <a:ea typeface="Adobe Fan Heiti Std B" pitchFamily="34" charset="-128"/>
              </a:rPr>
            </a:br>
            <a:r>
              <a:rPr lang="id-ID" sz="3600" b="1" dirty="0">
                <a:latin typeface="Adobe Fan Heiti Std B" pitchFamily="34" charset="-128"/>
                <a:ea typeface="Adobe Fan Heiti Std B" pitchFamily="34" charset="-128"/>
              </a:rPr>
              <a:t>Peraturan &amp; Tata </a:t>
            </a:r>
            <a:r>
              <a:rPr lang="en-US" sz="3600" b="1" dirty="0">
                <a:latin typeface="Adobe Fan Heiti Std B" pitchFamily="34" charset="-128"/>
                <a:ea typeface="Adobe Fan Heiti Std B" pitchFamily="34" charset="-128"/>
              </a:rPr>
              <a:t>T</a:t>
            </a:r>
            <a:r>
              <a:rPr lang="id-ID" sz="3600" b="1" dirty="0">
                <a:latin typeface="Adobe Fan Heiti Std B" pitchFamily="34" charset="-128"/>
                <a:ea typeface="Adobe Fan Heiti Std B" pitchFamily="34" charset="-128"/>
              </a:rPr>
              <a:t>ertib</a:t>
            </a:r>
            <a:r>
              <a:rPr lang="en-US" sz="3600" b="1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3600" b="1" dirty="0" err="1">
                <a:latin typeface="Adobe Fan Heiti Std B" pitchFamily="34" charset="-128"/>
                <a:ea typeface="Adobe Fan Heiti Std B" pitchFamily="34" charset="-128"/>
              </a:rPr>
              <a:t>Umum</a:t>
            </a:r>
            <a:br>
              <a:rPr lang="en-US" sz="3600" b="1" dirty="0">
                <a:latin typeface="Adobe Fan Heiti Std B" pitchFamily="34" charset="-128"/>
                <a:ea typeface="Adobe Fan Heiti Std B" pitchFamily="34" charset="-128"/>
              </a:rPr>
            </a:br>
            <a:r>
              <a:rPr lang="en-US" sz="3600" b="1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3600" b="1" dirty="0" err="1">
                <a:latin typeface="Adobe Fan Heiti Std B" pitchFamily="34" charset="-128"/>
                <a:ea typeface="Adobe Fan Heiti Std B" pitchFamily="34" charset="-128"/>
              </a:rPr>
              <a:t>Penyisihan</a:t>
            </a:r>
            <a:r>
              <a:rPr lang="en-US" sz="3600" b="1" dirty="0">
                <a:latin typeface="Adobe Fan Heiti Std B" pitchFamily="34" charset="-128"/>
                <a:ea typeface="Adobe Fan Heiti Std B" pitchFamily="34" charset="-128"/>
              </a:rPr>
              <a:t>-Semifinal</a:t>
            </a:r>
            <a:endParaRPr lang="id-ID" sz="3600" b="1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  <p:transition>
    <p:push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8624" y="1772816"/>
            <a:ext cx="3885062" cy="886709"/>
          </a:xfrm>
        </p:spPr>
        <p:txBody>
          <a:bodyPr/>
          <a:lstStyle/>
          <a:p>
            <a:pPr algn="ctr"/>
            <a:r>
              <a:rPr lang="id-ID" sz="4000" b="1" dirty="0"/>
              <a:t>Contoh </a:t>
            </a:r>
            <a:r>
              <a:rPr lang="en-US" sz="4000" b="1" dirty="0"/>
              <a:t>P</a:t>
            </a:r>
            <a:r>
              <a:rPr lang="id-ID" sz="4000" b="1" dirty="0"/>
              <a:t>osisi </a:t>
            </a:r>
            <a:r>
              <a:rPr lang="en-US" sz="4000" b="1" dirty="0"/>
              <a:t>K</a:t>
            </a:r>
            <a:r>
              <a:rPr lang="id-ID" sz="4000" b="1" dirty="0"/>
              <a:t>amera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5293" y="2852936"/>
            <a:ext cx="3419115" cy="25202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b="1" dirty="0" err="1"/>
              <a:t>Selama</a:t>
            </a:r>
            <a:r>
              <a:rPr lang="en-US" sz="2400" b="1" dirty="0"/>
              <a:t> </a:t>
            </a:r>
            <a:r>
              <a:rPr lang="en-US" sz="2400" b="1" dirty="0" err="1"/>
              <a:t>pengerjaan</a:t>
            </a:r>
            <a:r>
              <a:rPr lang="en-US" sz="2400" b="1" dirty="0"/>
              <a:t> </a:t>
            </a:r>
            <a:r>
              <a:rPr lang="en-US" sz="2400" b="1" dirty="0" err="1"/>
              <a:t>soal</a:t>
            </a:r>
            <a:r>
              <a:rPr lang="en-US" sz="2400" b="1" dirty="0"/>
              <a:t> </a:t>
            </a:r>
            <a:r>
              <a:rPr lang="en-US" sz="2400" b="1" dirty="0" err="1"/>
              <a:t>berlangsung</a:t>
            </a:r>
            <a:r>
              <a:rPr lang="en-US" sz="2400" b="1" dirty="0"/>
              <a:t> </a:t>
            </a:r>
            <a:r>
              <a:rPr lang="en-US" sz="2400" b="1" dirty="0" err="1"/>
              <a:t>peserta</a:t>
            </a:r>
            <a:r>
              <a:rPr lang="id-ID" sz="2400" b="1" dirty="0"/>
              <a:t> wajib menyalakan kamera</a:t>
            </a:r>
            <a:r>
              <a:rPr lang="en-US" sz="2400" b="1" dirty="0"/>
              <a:t> yang </a:t>
            </a:r>
            <a:r>
              <a:rPr lang="en-US" sz="2400" b="1" dirty="0" err="1"/>
              <a:t>menunjukkan</a:t>
            </a:r>
            <a:r>
              <a:rPr lang="en-US" sz="2400" b="1" dirty="0"/>
              <a:t> </a:t>
            </a:r>
            <a:r>
              <a:rPr lang="en-US" sz="2400" b="1" dirty="0" err="1"/>
              <a:t>peserta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layar</a:t>
            </a:r>
            <a:r>
              <a:rPr lang="en-US" sz="2400" b="1" dirty="0"/>
              <a:t> device </a:t>
            </a:r>
            <a:r>
              <a:rPr lang="en-US" sz="2400" b="1" dirty="0" err="1"/>
              <a:t>pengerjaan</a:t>
            </a:r>
            <a:r>
              <a:rPr lang="id-ID" sz="2400" b="1" dirty="0"/>
              <a:t> seperti contoh </a:t>
            </a:r>
            <a:r>
              <a:rPr lang="en-US" sz="2400" b="1" dirty="0"/>
              <a:t>di </a:t>
            </a:r>
            <a:r>
              <a:rPr lang="en-US" sz="2400" b="1" dirty="0" err="1"/>
              <a:t>samping</a:t>
            </a:r>
            <a:r>
              <a:rPr lang="en-US" sz="2400" b="1" dirty="0"/>
              <a:t> </a:t>
            </a:r>
            <a:r>
              <a:rPr lang="en-US" sz="2400" b="1" dirty="0" err="1"/>
              <a:t>berikut</a:t>
            </a:r>
            <a:r>
              <a:rPr lang="en-US" sz="2400" b="1" dirty="0"/>
              <a:t>.</a:t>
            </a:r>
            <a:endParaRPr lang="id-ID" sz="2400" b="1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23" y="558800"/>
            <a:ext cx="3131641" cy="55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78201"/>
      </p:ext>
    </p:extLst>
  </p:cSld>
  <p:clrMapOvr>
    <a:masterClrMapping/>
  </p:clrMapOvr>
  <p:transition>
    <p:push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Contoh </a:t>
            </a:r>
            <a:r>
              <a:rPr lang="en-US" b="1" dirty="0"/>
              <a:t>P</a:t>
            </a:r>
            <a:r>
              <a:rPr lang="id-ID" b="1" dirty="0"/>
              <a:t>osisi </a:t>
            </a:r>
            <a:r>
              <a:rPr lang="en-US" b="1" dirty="0"/>
              <a:t>K</a:t>
            </a:r>
            <a:r>
              <a:rPr lang="id-ID" b="1" dirty="0"/>
              <a:t>amera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Selama</a:t>
            </a:r>
            <a:r>
              <a:rPr lang="en-US" b="1" dirty="0"/>
              <a:t> </a:t>
            </a:r>
            <a:r>
              <a:rPr lang="en-US" b="1" dirty="0" err="1"/>
              <a:t>pengerjaan</a:t>
            </a:r>
            <a:r>
              <a:rPr lang="en-US" b="1" dirty="0"/>
              <a:t> </a:t>
            </a:r>
            <a:r>
              <a:rPr lang="en-US" b="1" dirty="0" err="1"/>
              <a:t>soal</a:t>
            </a:r>
            <a:r>
              <a:rPr lang="en-US" b="1" dirty="0"/>
              <a:t> </a:t>
            </a:r>
            <a:r>
              <a:rPr lang="en-US" b="1" dirty="0" err="1"/>
              <a:t>berlangsung</a:t>
            </a:r>
            <a:r>
              <a:rPr lang="en-US" b="1" dirty="0"/>
              <a:t> </a:t>
            </a:r>
            <a:r>
              <a:rPr lang="en-US" b="1" dirty="0" err="1"/>
              <a:t>peserta</a:t>
            </a:r>
            <a:r>
              <a:rPr lang="id-ID" b="1" dirty="0"/>
              <a:t> wajib menyalakan kamera</a:t>
            </a:r>
            <a:r>
              <a:rPr lang="en-US" b="1" dirty="0"/>
              <a:t> yang </a:t>
            </a:r>
            <a:r>
              <a:rPr lang="en-US" b="1" dirty="0" err="1"/>
              <a:t>menunjukkan</a:t>
            </a:r>
            <a:r>
              <a:rPr lang="en-US" b="1" dirty="0"/>
              <a:t> </a:t>
            </a:r>
            <a:r>
              <a:rPr lang="en-US" b="1" dirty="0" err="1"/>
              <a:t>peserta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layar</a:t>
            </a:r>
            <a:r>
              <a:rPr lang="en-US" b="1" dirty="0"/>
              <a:t> device </a:t>
            </a:r>
            <a:r>
              <a:rPr lang="en-US" b="1" dirty="0" err="1"/>
              <a:t>pengerjaan</a:t>
            </a:r>
            <a:r>
              <a:rPr lang="id-ID" b="1" dirty="0"/>
              <a:t> seperti contoh </a:t>
            </a:r>
            <a:r>
              <a:rPr lang="en-US" b="1" dirty="0" err="1"/>
              <a:t>di</a:t>
            </a:r>
            <a:r>
              <a:rPr lang="en-US" b="1" dirty="0"/>
              <a:t> </a:t>
            </a:r>
            <a:r>
              <a:rPr lang="en-US" b="1" dirty="0" err="1"/>
              <a:t>samping</a:t>
            </a:r>
            <a:r>
              <a:rPr lang="en-US" b="1" dirty="0"/>
              <a:t> </a:t>
            </a:r>
            <a:r>
              <a:rPr lang="en-US" b="1" dirty="0" err="1"/>
              <a:t>berikut</a:t>
            </a:r>
            <a:r>
              <a:rPr lang="en-US" b="1" dirty="0"/>
              <a:t>.</a:t>
            </a:r>
            <a:endParaRPr lang="id-ID" b="1" dirty="0"/>
          </a:p>
          <a:p>
            <a:endParaRPr lang="id-ID" dirty="0"/>
          </a:p>
        </p:txBody>
      </p:sp>
      <p:pic>
        <p:nvPicPr>
          <p:cNvPr id="2050" name="Picture 2" descr="C:\Users\ASUS\Downloads\1089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71480"/>
            <a:ext cx="5500726" cy="405246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564904"/>
            <a:ext cx="7745505" cy="3877815"/>
          </a:xfrm>
        </p:spPr>
        <p:txBody>
          <a:bodyPr>
            <a:normAutofit/>
          </a:bodyPr>
          <a:lstStyle/>
          <a:p>
            <a:r>
              <a:rPr lang="en-US" b="1" dirty="0">
                <a:latin typeface="+mj-lt"/>
                <a:ea typeface="Adobe Gothic Std B" panose="020B0800000000000000" pitchFamily="34" charset="-128"/>
              </a:rPr>
              <a:t>News Casting</a:t>
            </a:r>
          </a:p>
          <a:p>
            <a:r>
              <a:rPr lang="en-US" b="1" dirty="0" err="1">
                <a:latin typeface="+mj-lt"/>
                <a:ea typeface="Adobe Gothic Std B" panose="020B0800000000000000" pitchFamily="34" charset="-128"/>
              </a:rPr>
              <a:t>Waktu</a:t>
            </a:r>
            <a:r>
              <a:rPr lang="en-US" b="1" dirty="0">
                <a:latin typeface="+mj-lt"/>
                <a:ea typeface="Adobe Gothic Std B" panose="020B0800000000000000" pitchFamily="34" charset="-128"/>
              </a:rPr>
              <a:t> </a:t>
            </a:r>
            <a:r>
              <a:rPr lang="en-US" b="1" dirty="0" err="1">
                <a:latin typeface="+mj-lt"/>
                <a:ea typeface="Adobe Gothic Std B" panose="020B0800000000000000" pitchFamily="34" charset="-128"/>
              </a:rPr>
              <a:t>Penampilan</a:t>
            </a:r>
            <a:r>
              <a:rPr lang="en-US" b="1" dirty="0">
                <a:latin typeface="+mj-lt"/>
                <a:ea typeface="Adobe Gothic Std B" panose="020B0800000000000000" pitchFamily="34" charset="-128"/>
              </a:rPr>
              <a:t>: </a:t>
            </a:r>
            <a:r>
              <a:rPr lang="id-ID" b="1" dirty="0">
                <a:latin typeface="+mj-lt"/>
                <a:ea typeface="Adobe Gothic Std B" panose="020B0800000000000000" pitchFamily="34" charset="-128"/>
              </a:rPr>
              <a:t>Minggu, 21 Maret 2021</a:t>
            </a:r>
          </a:p>
          <a:p>
            <a:r>
              <a:rPr lang="id-ID" b="1" dirty="0">
                <a:latin typeface="+mj-lt"/>
                <a:ea typeface="Adobe Gothic Std B" panose="020B0800000000000000" pitchFamily="34" charset="-128"/>
              </a:rPr>
              <a:t>Peserta</a:t>
            </a:r>
            <a:r>
              <a:rPr lang="en-US" b="1" dirty="0">
                <a:latin typeface="+mj-lt"/>
                <a:ea typeface="Adobe Gothic Std B" panose="020B0800000000000000" pitchFamily="34" charset="-128"/>
              </a:rPr>
              <a:t>: </a:t>
            </a:r>
            <a:r>
              <a:rPr lang="id-ID" sz="2800" b="1" dirty="0">
                <a:latin typeface="+mj-lt"/>
                <a:ea typeface="Adobe Gothic Std B" panose="020B0800000000000000" pitchFamily="34" charset="-128"/>
              </a:rPr>
              <a:t>5 Tim</a:t>
            </a:r>
            <a:endParaRPr lang="id-ID" b="1" dirty="0">
              <a:latin typeface="+mj-lt"/>
              <a:ea typeface="Adobe Gothic Std B" panose="020B0800000000000000" pitchFamily="34" charset="-128"/>
            </a:endParaRPr>
          </a:p>
          <a:p>
            <a:pPr marL="0" indent="0">
              <a:buNone/>
            </a:pPr>
            <a:r>
              <a:rPr lang="id-ID" sz="2000" b="1" dirty="0">
                <a:latin typeface="+mj-lt"/>
                <a:ea typeface="Adobe Gothic Std B" panose="020B0800000000000000" pitchFamily="34" charset="-128"/>
              </a:rPr>
              <a:t>Yang telah dinyatakan lolos dari babak </a:t>
            </a:r>
            <a:r>
              <a:rPr lang="en-US" sz="2000" b="1" dirty="0">
                <a:latin typeface="+mj-lt"/>
                <a:ea typeface="Adobe Gothic Std B" panose="020B0800000000000000" pitchFamily="34" charset="-128"/>
              </a:rPr>
              <a:t>semifinal</a:t>
            </a:r>
            <a:endParaRPr lang="id-ID" sz="2000" b="1" dirty="0">
              <a:latin typeface="+mj-lt"/>
              <a:ea typeface="Adobe Gothic Std B" panose="020B0800000000000000" pitchFamily="34" charset="-128"/>
            </a:endParaRPr>
          </a:p>
          <a:p>
            <a:pPr marL="0" indent="0">
              <a:buNone/>
            </a:pPr>
            <a:endParaRPr lang="id-ID" sz="1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714356"/>
            <a:ext cx="7756263" cy="1054250"/>
          </a:xfrm>
        </p:spPr>
        <p:txBody>
          <a:bodyPr/>
          <a:lstStyle/>
          <a:p>
            <a:r>
              <a:rPr lang="id-ID" sz="1600" b="1" dirty="0">
                <a:latin typeface="Adobe Fan Heiti Std B" pitchFamily="34" charset="-128"/>
                <a:ea typeface="Adobe Fan Heiti Std B" pitchFamily="34" charset="-128"/>
              </a:rPr>
              <a:t>Konsep &amp; Teknis</a:t>
            </a:r>
            <a:br>
              <a:rPr lang="id-ID" sz="1600" b="1" dirty="0">
                <a:latin typeface="Adobe Fan Heiti Std B" pitchFamily="34" charset="-128"/>
                <a:ea typeface="Adobe Fan Heiti Std B" pitchFamily="34" charset="-128"/>
              </a:rPr>
            </a:br>
            <a:r>
              <a:rPr lang="id-ID" sz="4000" b="1" dirty="0">
                <a:latin typeface="Adobe Fan Heiti Std B" pitchFamily="34" charset="-128"/>
                <a:ea typeface="Adobe Fan Heiti Std B" pitchFamily="34" charset="-128"/>
              </a:rPr>
              <a:t>Final (Bhs. Inggris)</a:t>
            </a:r>
            <a:endParaRPr lang="id-ID" sz="2400" b="1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0397052"/>
      </p:ext>
    </p:extLst>
  </p:cSld>
  <p:clrMapOvr>
    <a:masterClrMapping/>
  </p:clrMapOvr>
  <p:transition>
    <p:push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76997"/>
          </a:xfrm>
        </p:spPr>
        <p:txBody>
          <a:bodyPr/>
          <a:lstStyle/>
          <a:p>
            <a:r>
              <a:rPr lang="en-US" b="1" dirty="0"/>
              <a:t>Tim yang </a:t>
            </a:r>
            <a:r>
              <a:rPr lang="en-US" b="1" dirty="0" err="1"/>
              <a:t>lolos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tahap</a:t>
            </a:r>
            <a:r>
              <a:rPr lang="en-US" b="1" dirty="0"/>
              <a:t> final </a:t>
            </a:r>
            <a:r>
              <a:rPr lang="en-US" b="1" dirty="0" err="1"/>
              <a:t>diwajibkan</a:t>
            </a:r>
            <a:r>
              <a:rPr lang="en-US" b="1" dirty="0"/>
              <a:t> </a:t>
            </a:r>
            <a:r>
              <a:rPr lang="en-US" b="1" dirty="0" err="1"/>
              <a:t>membuat</a:t>
            </a:r>
            <a:r>
              <a:rPr lang="en-US" b="1" dirty="0"/>
              <a:t> video news</a:t>
            </a:r>
            <a:r>
              <a:rPr lang="id-ID" b="1" dirty="0"/>
              <a:t> casting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durasi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maksimal</a:t>
            </a:r>
            <a:r>
              <a:rPr lang="en-US" b="1" dirty="0">
                <a:solidFill>
                  <a:srgbClr val="FF0000"/>
                </a:solidFill>
              </a:rPr>
              <a:t> 10 </a:t>
            </a:r>
            <a:r>
              <a:rPr lang="en-US" b="1" dirty="0" err="1">
                <a:solidFill>
                  <a:srgbClr val="FF0000"/>
                </a:solidFill>
              </a:rPr>
              <a:t>menit</a:t>
            </a:r>
            <a:r>
              <a:rPr lang="en-US" b="1" dirty="0"/>
              <a:t>.</a:t>
            </a:r>
          </a:p>
          <a:p>
            <a:r>
              <a:rPr lang="en-US" b="1" dirty="0"/>
              <a:t>News script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diberikan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panitia</a:t>
            </a:r>
            <a:r>
              <a:rPr lang="en-US" b="1" dirty="0"/>
              <a:t> </a:t>
            </a:r>
            <a:r>
              <a:rPr lang="en-US" b="1" dirty="0" err="1"/>
              <a:t>setelah</a:t>
            </a:r>
            <a:r>
              <a:rPr lang="en-US" b="1" dirty="0"/>
              <a:t> semifinal </a:t>
            </a:r>
            <a:r>
              <a:rPr lang="en-US" b="1" dirty="0" err="1"/>
              <a:t>berakhir</a:t>
            </a:r>
            <a:r>
              <a:rPr lang="en-US" b="1" dirty="0"/>
              <a:t>.</a:t>
            </a:r>
          </a:p>
          <a:p>
            <a:r>
              <a:rPr lang="en-US" b="1" dirty="0"/>
              <a:t> Video </a:t>
            </a:r>
            <a:r>
              <a:rPr lang="en-US" b="1" dirty="0" err="1"/>
              <a:t>dikumpulkan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link Google Drive yang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diberikan</a:t>
            </a:r>
            <a:r>
              <a:rPr lang="en-US" b="1" dirty="0"/>
              <a:t> </a:t>
            </a:r>
            <a:r>
              <a:rPr lang="en-US" b="1" dirty="0" err="1"/>
              <a:t>panitia</a:t>
            </a:r>
            <a:r>
              <a:rPr lang="en-US" b="1" dirty="0"/>
              <a:t>.</a:t>
            </a:r>
          </a:p>
          <a:p>
            <a:r>
              <a:rPr lang="en-US" b="1" dirty="0"/>
              <a:t>Video </a:t>
            </a:r>
            <a:r>
              <a:rPr lang="en-US" b="1" dirty="0" err="1"/>
              <a:t>wajib</a:t>
            </a:r>
            <a:r>
              <a:rPr lang="en-US" b="1" dirty="0"/>
              <a:t> di </a:t>
            </a:r>
            <a:r>
              <a:rPr lang="en-US" b="1" dirty="0" err="1"/>
              <a:t>kumpulkan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tanggal</a:t>
            </a:r>
            <a:r>
              <a:rPr lang="en-US" b="1" dirty="0">
                <a:solidFill>
                  <a:srgbClr val="FF0000"/>
                </a:solidFill>
              </a:rPr>
              <a:t> 21 </a:t>
            </a:r>
            <a:r>
              <a:rPr lang="en-US" b="1" dirty="0" err="1">
                <a:solidFill>
                  <a:srgbClr val="FF0000"/>
                </a:solidFill>
              </a:rPr>
              <a:t>Maret</a:t>
            </a:r>
            <a:r>
              <a:rPr lang="en-US" b="1" dirty="0">
                <a:solidFill>
                  <a:srgbClr val="FF0000"/>
                </a:solidFill>
              </a:rPr>
              <a:t> 2021 </a:t>
            </a:r>
            <a:r>
              <a:rPr lang="en-US" b="1" dirty="0" err="1">
                <a:solidFill>
                  <a:srgbClr val="FF0000"/>
                </a:solidFill>
              </a:rPr>
              <a:t>sebelum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pukul</a:t>
            </a:r>
            <a:r>
              <a:rPr lang="en-US" b="1" dirty="0">
                <a:solidFill>
                  <a:srgbClr val="FF0000"/>
                </a:solidFill>
              </a:rPr>
              <a:t> 06.30 </a:t>
            </a:r>
            <a:r>
              <a:rPr lang="en-US" b="1" dirty="0" err="1">
                <a:solidFill>
                  <a:srgbClr val="FF0000"/>
                </a:solidFill>
              </a:rPr>
              <a:t>pagi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1219742"/>
          </a:xfrm>
        </p:spPr>
        <p:txBody>
          <a:bodyPr/>
          <a:lstStyle/>
          <a:p>
            <a:r>
              <a:rPr lang="en-US" sz="20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Final Bhs. </a:t>
            </a:r>
            <a:r>
              <a:rPr lang="en-US" sz="20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Inggris</a:t>
            </a:r>
            <a:br>
              <a:rPr lang="en-US" sz="40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en-US" sz="4000" b="1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Deskripsi</a:t>
            </a:r>
            <a:r>
              <a:rPr lang="en-US" sz="40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4000" b="1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Babak</a:t>
            </a:r>
            <a:r>
              <a:rPr lang="en-US" sz="40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177461"/>
      </p:ext>
    </p:extLst>
  </p:cSld>
  <p:clrMapOvr>
    <a:masterClrMapping/>
  </p:clrMapOvr>
  <p:transition>
    <p:push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8" y="2420888"/>
            <a:ext cx="7745505" cy="3877815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+mj-lt"/>
                <a:ea typeface="Adobe Gothic Std B" pitchFamily="34" charset="-128"/>
              </a:rPr>
              <a:t>Cerdas</a:t>
            </a:r>
            <a:r>
              <a:rPr lang="en-US" b="1" dirty="0">
                <a:latin typeface="+mj-lt"/>
                <a:ea typeface="Adobe Gothic Std B" pitchFamily="34" charset="-128"/>
              </a:rPr>
              <a:t> </a:t>
            </a:r>
            <a:r>
              <a:rPr lang="en-US" b="1" dirty="0" err="1">
                <a:latin typeface="+mj-lt"/>
                <a:ea typeface="Adobe Gothic Std B" pitchFamily="34" charset="-128"/>
              </a:rPr>
              <a:t>Cermat</a:t>
            </a:r>
            <a:endParaRPr lang="en-US" b="1" dirty="0">
              <a:latin typeface="+mj-lt"/>
              <a:ea typeface="Adobe Gothic Std B" pitchFamily="34" charset="-128"/>
            </a:endParaRPr>
          </a:p>
          <a:p>
            <a:r>
              <a:rPr lang="en-US" b="1" dirty="0" err="1">
                <a:latin typeface="+mj-lt"/>
                <a:ea typeface="Adobe Gothic Std B" pitchFamily="34" charset="-128"/>
              </a:rPr>
              <a:t>Waktu</a:t>
            </a:r>
            <a:r>
              <a:rPr lang="en-US" b="1" dirty="0">
                <a:latin typeface="+mj-lt"/>
                <a:ea typeface="Adobe Gothic Std B" pitchFamily="34" charset="-128"/>
              </a:rPr>
              <a:t> </a:t>
            </a:r>
            <a:r>
              <a:rPr lang="en-US" b="1" dirty="0" err="1">
                <a:latin typeface="+mj-lt"/>
                <a:ea typeface="Adobe Gothic Std B" pitchFamily="34" charset="-128"/>
              </a:rPr>
              <a:t>Pelaksanaan</a:t>
            </a:r>
            <a:r>
              <a:rPr lang="en-US" b="1" dirty="0">
                <a:latin typeface="+mj-lt"/>
                <a:ea typeface="Adobe Gothic Std B" pitchFamily="34" charset="-128"/>
              </a:rPr>
              <a:t>: </a:t>
            </a:r>
            <a:r>
              <a:rPr lang="id-ID" b="1" dirty="0">
                <a:latin typeface="+mj-lt"/>
                <a:ea typeface="Adobe Gothic Std B" pitchFamily="34" charset="-128"/>
              </a:rPr>
              <a:t>Minggu, 21 Maret 2021</a:t>
            </a:r>
          </a:p>
          <a:p>
            <a:r>
              <a:rPr lang="id-ID" b="1" dirty="0">
                <a:latin typeface="+mj-lt"/>
                <a:ea typeface="Adobe Gothic Std B" pitchFamily="34" charset="-128"/>
              </a:rPr>
              <a:t>Peserta</a:t>
            </a:r>
            <a:r>
              <a:rPr lang="en-US" b="1" dirty="0">
                <a:latin typeface="+mj-lt"/>
                <a:ea typeface="Adobe Gothic Std B" pitchFamily="34" charset="-128"/>
              </a:rPr>
              <a:t>: </a:t>
            </a:r>
            <a:r>
              <a:rPr lang="id-ID" b="1" dirty="0">
                <a:latin typeface="+mj-lt"/>
                <a:ea typeface="Adobe Gothic Std B" pitchFamily="34" charset="-128"/>
              </a:rPr>
              <a:t>5 Tim</a:t>
            </a:r>
          </a:p>
          <a:p>
            <a:pPr marL="0" indent="0">
              <a:buNone/>
            </a:pPr>
            <a:r>
              <a:rPr lang="id-ID" sz="2000" b="1" dirty="0">
                <a:latin typeface="+mj-lt"/>
                <a:ea typeface="Adobe Gothic Std B" pitchFamily="34" charset="-128"/>
              </a:rPr>
              <a:t>Yang telah dinyatakan lolos dari babak </a:t>
            </a:r>
            <a:r>
              <a:rPr lang="en-US" sz="2000" b="1" dirty="0">
                <a:latin typeface="+mj-lt"/>
                <a:ea typeface="Adobe Gothic Std B" pitchFamily="34" charset="-128"/>
              </a:rPr>
              <a:t>semifinal</a:t>
            </a:r>
            <a:r>
              <a:rPr lang="id-ID" sz="2000" b="1" dirty="0">
                <a:latin typeface="+mj-lt"/>
                <a:ea typeface="Adobe Gothic Std B" pitchFamily="34" charset="-128"/>
              </a:rPr>
              <a:t> </a:t>
            </a:r>
          </a:p>
          <a:p>
            <a:pPr marL="0" indent="0">
              <a:buNone/>
            </a:pPr>
            <a:endParaRPr lang="id-ID" sz="16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731676"/>
            <a:ext cx="7756263" cy="1054250"/>
          </a:xfrm>
        </p:spPr>
        <p:txBody>
          <a:bodyPr/>
          <a:lstStyle/>
          <a:p>
            <a:r>
              <a:rPr lang="id-ID" sz="2000" b="1" dirty="0">
                <a:latin typeface="Adobe Fan Heiti Std B" pitchFamily="34" charset="-128"/>
                <a:ea typeface="Adobe Fan Heiti Std B" pitchFamily="34" charset="-128"/>
              </a:rPr>
              <a:t>Konsep &amp; Teknis</a:t>
            </a:r>
            <a:br>
              <a:rPr lang="id-ID" sz="1600" b="1" dirty="0">
                <a:latin typeface="Adobe Fan Heiti Std B" pitchFamily="34" charset="-128"/>
                <a:ea typeface="Adobe Fan Heiti Std B" pitchFamily="34" charset="-128"/>
              </a:rPr>
            </a:br>
            <a:r>
              <a:rPr lang="id-ID" sz="4000" b="1" dirty="0">
                <a:latin typeface="Adobe Fan Heiti Std B" pitchFamily="34" charset="-128"/>
                <a:ea typeface="Adobe Fan Heiti Std B" pitchFamily="34" charset="-128"/>
              </a:rPr>
              <a:t>Final (IPU &amp; MIPA)</a:t>
            </a:r>
            <a:endParaRPr lang="id-ID" sz="2400" b="1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0397052"/>
      </p:ext>
    </p:extLst>
  </p:cSld>
  <p:clrMapOvr>
    <a:masterClrMapping/>
  </p:clrMapOvr>
  <p:transition>
    <p:push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594" y="2276872"/>
            <a:ext cx="7745505" cy="3970913"/>
          </a:xfrm>
        </p:spPr>
        <p:txBody>
          <a:bodyPr>
            <a:normAutofit/>
          </a:bodyPr>
          <a:lstStyle/>
          <a:p>
            <a:pPr marL="365760" lvl="1">
              <a:buFont typeface="Wingdings" pitchFamily="2" charset="2"/>
              <a:buChar char=""/>
            </a:pPr>
            <a:r>
              <a:rPr lang="id-ID" sz="2400" b="1" dirty="0">
                <a:latin typeface="+mj-lt"/>
                <a:ea typeface="Adobe Gothic Std B" pitchFamily="34" charset="-128"/>
              </a:rPr>
              <a:t>Setiap tim akan menerima 1 pertanyaan dari mapel masing masing pada sebuah babak.</a:t>
            </a:r>
            <a:endParaRPr lang="id-ID" sz="2400" dirty="0">
              <a:latin typeface="+mj-lt"/>
              <a:ea typeface="Adobe Gothic Std B" pitchFamily="34" charset="-128"/>
            </a:endParaRPr>
          </a:p>
          <a:p>
            <a:pPr marL="365760" lvl="1">
              <a:buFont typeface="Wingdings" pitchFamily="2" charset="2"/>
              <a:buChar char=""/>
            </a:pPr>
            <a:r>
              <a:rPr lang="id-ID" sz="2400" b="1" dirty="0">
                <a:latin typeface="+mj-lt"/>
                <a:ea typeface="Adobe Gothic Std B" pitchFamily="34" charset="-128"/>
              </a:rPr>
              <a:t>Apabila tim dapat menjawab pertanyaan dengan benar</a:t>
            </a:r>
            <a:r>
              <a:rPr lang="en-US" sz="2400" b="1" dirty="0">
                <a:latin typeface="+mj-lt"/>
                <a:ea typeface="Adobe Gothic Std B" pitchFamily="34" charset="-128"/>
              </a:rPr>
              <a:t> </a:t>
            </a:r>
            <a:r>
              <a:rPr lang="en-US" sz="2400" b="1" dirty="0" err="1">
                <a:latin typeface="+mj-lt"/>
                <a:ea typeface="Adobe Gothic Std B" pitchFamily="34" charset="-128"/>
              </a:rPr>
              <a:t>maka</a:t>
            </a:r>
            <a:r>
              <a:rPr lang="id-ID" sz="2400" b="1" dirty="0">
                <a:latin typeface="+mj-lt"/>
                <a:ea typeface="Adobe Gothic Std B" pitchFamily="34" charset="-128"/>
              </a:rPr>
              <a:t> tim akan mendapat skor sebanyak </a:t>
            </a:r>
            <a:r>
              <a:rPr lang="id-ID" sz="2400" b="1" dirty="0">
                <a:solidFill>
                  <a:srgbClr val="FF0000"/>
                </a:solidFill>
                <a:latin typeface="+mj-lt"/>
                <a:ea typeface="Adobe Gothic Std B" pitchFamily="34" charset="-128"/>
              </a:rPr>
              <a:t>100 poin.</a:t>
            </a:r>
            <a:endParaRPr lang="en-US" sz="2400" b="1" dirty="0">
              <a:solidFill>
                <a:srgbClr val="FF0000"/>
              </a:solidFill>
              <a:latin typeface="+mj-lt"/>
              <a:ea typeface="Adobe Gothic Std B" pitchFamily="34" charset="-128"/>
            </a:endParaRPr>
          </a:p>
          <a:p>
            <a:pPr marL="365760" lvl="1">
              <a:buFont typeface="Wingdings" pitchFamily="2" charset="2"/>
              <a:buChar char=""/>
            </a:pPr>
            <a:r>
              <a:rPr lang="id-ID" sz="2400" b="1" dirty="0">
                <a:latin typeface="+mj-lt"/>
                <a:ea typeface="Adobe Gothic Std B" pitchFamily="34" charset="-128"/>
              </a:rPr>
              <a:t> Apabila tim tidak bisa menjaw</a:t>
            </a:r>
            <a:r>
              <a:rPr lang="en-US" sz="2400" b="1" dirty="0" err="1">
                <a:latin typeface="+mj-lt"/>
                <a:ea typeface="Adobe Gothic Std B" pitchFamily="34" charset="-128"/>
              </a:rPr>
              <a:t>ab</a:t>
            </a:r>
            <a:r>
              <a:rPr lang="en-US" sz="2400" b="1" dirty="0">
                <a:latin typeface="+mj-lt"/>
                <a:ea typeface="Adobe Gothic Std B" pitchFamily="34" charset="-128"/>
              </a:rPr>
              <a:t> </a:t>
            </a:r>
            <a:r>
              <a:rPr lang="en-US" sz="2400" b="1" dirty="0" err="1">
                <a:latin typeface="+mj-lt"/>
                <a:ea typeface="Adobe Gothic Std B" pitchFamily="34" charset="-128"/>
              </a:rPr>
              <a:t>atau</a:t>
            </a:r>
            <a:r>
              <a:rPr lang="en-US" sz="2400" b="1" dirty="0">
                <a:latin typeface="+mj-lt"/>
                <a:ea typeface="Adobe Gothic Std B" pitchFamily="34" charset="-128"/>
              </a:rPr>
              <a:t> </a:t>
            </a:r>
            <a:r>
              <a:rPr lang="id-ID" sz="2400" b="1" dirty="0">
                <a:latin typeface="+mj-lt"/>
                <a:ea typeface="Adobe Gothic Std B" pitchFamily="34" charset="-128"/>
              </a:rPr>
              <a:t>salah menjawab pertanyaan maka tim tersebut akan mendapat </a:t>
            </a:r>
            <a:r>
              <a:rPr lang="id-ID" sz="2400" b="1" dirty="0">
                <a:solidFill>
                  <a:srgbClr val="FF0000"/>
                </a:solidFill>
                <a:latin typeface="+mj-lt"/>
                <a:ea typeface="Adobe Gothic Std B" pitchFamily="34" charset="-128"/>
              </a:rPr>
              <a:t>pengurangan skor </a:t>
            </a:r>
            <a:r>
              <a:rPr lang="id-ID" sz="2400" b="1" dirty="0">
                <a:latin typeface="+mj-lt"/>
                <a:ea typeface="Adobe Gothic Std B" pitchFamily="34" charset="-128"/>
              </a:rPr>
              <a:t>sebanyak 100 poin.</a:t>
            </a:r>
            <a:endParaRPr lang="id-ID" sz="2400" dirty="0">
              <a:latin typeface="+mj-lt"/>
              <a:ea typeface="Adobe Gothic Std B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625082"/>
            <a:ext cx="7756263" cy="1219742"/>
          </a:xfrm>
        </p:spPr>
        <p:txBody>
          <a:bodyPr/>
          <a:lstStyle/>
          <a:p>
            <a:r>
              <a:rPr lang="id-ID" sz="2000" dirty="0">
                <a:latin typeface="Adobe Fan Heiti Std B" pitchFamily="34" charset="-128"/>
                <a:ea typeface="Adobe Fan Heiti Std B" pitchFamily="34" charset="-128"/>
              </a:rPr>
              <a:t>Final (IPU &amp; </a:t>
            </a:r>
            <a:r>
              <a:rPr lang="en-US" sz="2000" dirty="0">
                <a:latin typeface="Adobe Fan Heiti Std B" pitchFamily="34" charset="-128"/>
                <a:ea typeface="Adobe Fan Heiti Std B" pitchFamily="34" charset="-128"/>
              </a:rPr>
              <a:t>MIPA</a:t>
            </a:r>
            <a:r>
              <a:rPr lang="id-ID" sz="2000" dirty="0">
                <a:latin typeface="Adobe Fan Heiti Std B" pitchFamily="34" charset="-128"/>
                <a:ea typeface="Adobe Fan Heiti Std B" pitchFamily="34" charset="-128"/>
              </a:rPr>
              <a:t>)</a:t>
            </a:r>
            <a:br>
              <a:rPr lang="id-ID" sz="2800" dirty="0">
                <a:latin typeface="Adobe Fan Heiti Std B" pitchFamily="34" charset="-128"/>
                <a:ea typeface="Adobe Fan Heiti Std B" pitchFamily="34" charset="-128"/>
              </a:rPr>
            </a:br>
            <a:r>
              <a:rPr lang="id-ID" sz="4000" b="1" dirty="0">
                <a:latin typeface="Adobe Fan Heiti Std B" pitchFamily="34" charset="-128"/>
                <a:ea typeface="Adobe Fan Heiti Std B" pitchFamily="34" charset="-128"/>
              </a:rPr>
              <a:t>Deskripsi Babak</a:t>
            </a:r>
            <a:endParaRPr lang="id-ID" sz="3200" b="1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6670407"/>
      </p:ext>
    </p:extLst>
  </p:cSld>
  <p:clrMapOvr>
    <a:masterClrMapping/>
  </p:clrMapOvr>
  <p:transition>
    <p:push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194391"/>
            <a:ext cx="7745505" cy="3806377"/>
          </a:xfrm>
        </p:spPr>
        <p:txBody>
          <a:bodyPr>
            <a:normAutofit lnSpcReduction="10000"/>
          </a:bodyPr>
          <a:lstStyle/>
          <a:p>
            <a:pPr marL="365760" lvl="1">
              <a:buFont typeface="Wingdings" pitchFamily="2" charset="2"/>
              <a:buChar char=""/>
            </a:pPr>
            <a:r>
              <a:rPr lang="id-ID" sz="2400" b="1" dirty="0">
                <a:latin typeface="+mj-lt"/>
                <a:ea typeface="Adobe Gothic Std B" pitchFamily="34" charset="-128"/>
              </a:rPr>
              <a:t>Setiap babak terdiri dari 3 mata pelajaran </a:t>
            </a:r>
            <a:r>
              <a:rPr lang="en-US" sz="2400" b="1" dirty="0" err="1">
                <a:latin typeface="+mj-lt"/>
                <a:ea typeface="Adobe Gothic Std B" pitchFamily="34" charset="-128"/>
              </a:rPr>
              <a:t>untuk</a:t>
            </a:r>
            <a:r>
              <a:rPr lang="en-US" sz="2400" b="1" dirty="0">
                <a:latin typeface="+mj-lt"/>
                <a:ea typeface="Adobe Gothic Std B" pitchFamily="34" charset="-128"/>
              </a:rPr>
              <a:t> </a:t>
            </a:r>
            <a:r>
              <a:rPr lang="id-ID" sz="2400" b="1" dirty="0">
                <a:latin typeface="+mj-lt"/>
                <a:ea typeface="Adobe Gothic Std B" pitchFamily="34" charset="-128"/>
              </a:rPr>
              <a:t>IPU</a:t>
            </a:r>
            <a:r>
              <a:rPr lang="en-US" sz="2400" b="1" dirty="0">
                <a:latin typeface="+mj-lt"/>
                <a:ea typeface="Adobe Gothic Std B" pitchFamily="34" charset="-128"/>
              </a:rPr>
              <a:t> </a:t>
            </a:r>
            <a:r>
              <a:rPr lang="id-ID" sz="2400" b="1" dirty="0">
                <a:latin typeface="+mj-lt"/>
                <a:ea typeface="Adobe Gothic Std B" pitchFamily="34" charset="-128"/>
              </a:rPr>
              <a:t>dan 4 mata pelajaran </a:t>
            </a:r>
            <a:r>
              <a:rPr lang="en-US" sz="2400" b="1" dirty="0" err="1">
                <a:latin typeface="+mj-lt"/>
                <a:ea typeface="Adobe Gothic Std B" pitchFamily="34" charset="-128"/>
              </a:rPr>
              <a:t>untuk</a:t>
            </a:r>
            <a:r>
              <a:rPr lang="en-US" sz="2400" b="1" dirty="0">
                <a:latin typeface="+mj-lt"/>
                <a:ea typeface="Adobe Gothic Std B" pitchFamily="34" charset="-128"/>
              </a:rPr>
              <a:t> </a:t>
            </a:r>
            <a:r>
              <a:rPr lang="id-ID" sz="2400" b="1" dirty="0">
                <a:latin typeface="+mj-lt"/>
                <a:ea typeface="Adobe Gothic Std B" pitchFamily="34" charset="-128"/>
              </a:rPr>
              <a:t>MIPA. </a:t>
            </a:r>
          </a:p>
          <a:p>
            <a:pPr marL="365760" lvl="1">
              <a:buFont typeface="Wingdings" pitchFamily="2" charset="2"/>
              <a:buChar char=""/>
            </a:pPr>
            <a:r>
              <a:rPr lang="id-ID" sz="2400" b="1" dirty="0">
                <a:latin typeface="+mj-lt"/>
                <a:ea typeface="Adobe Gothic Std B" pitchFamily="34" charset="-128"/>
              </a:rPr>
              <a:t>Putaran mata pelajaran yang diujikan pada setiap babak tertera seperti berikut :</a:t>
            </a:r>
          </a:p>
          <a:p>
            <a:pPr lvl="2"/>
            <a:r>
              <a:rPr lang="id-ID" sz="2400" b="1" dirty="0">
                <a:latin typeface="+mj-lt"/>
                <a:ea typeface="Adobe Gothic Std B" pitchFamily="34" charset="-128"/>
              </a:rPr>
              <a:t>IPU : </a:t>
            </a:r>
            <a:r>
              <a:rPr lang="id-ID" sz="2400" b="1" dirty="0">
                <a:solidFill>
                  <a:srgbClr val="FF0000"/>
                </a:solidFill>
                <a:latin typeface="+mj-lt"/>
                <a:ea typeface="Adobe Gothic Std B" pitchFamily="34" charset="-128"/>
              </a:rPr>
              <a:t>Geografi - Sejarah - Ekonomi</a:t>
            </a:r>
          </a:p>
          <a:p>
            <a:pPr lvl="2"/>
            <a:r>
              <a:rPr lang="id-ID" sz="2400" b="1" dirty="0">
                <a:solidFill>
                  <a:schemeClr val="tx1"/>
                </a:solidFill>
                <a:latin typeface="+mj-lt"/>
                <a:ea typeface="Adobe Gothic Std B" pitchFamily="34" charset="-128"/>
              </a:rPr>
              <a:t>MIPA : </a:t>
            </a:r>
            <a:r>
              <a:rPr lang="id-ID" sz="2400" b="1" dirty="0">
                <a:solidFill>
                  <a:srgbClr val="FF0000"/>
                </a:solidFill>
                <a:latin typeface="+mj-lt"/>
                <a:ea typeface="Adobe Gothic Std B" pitchFamily="34" charset="-128"/>
              </a:rPr>
              <a:t>Matematika -  Fisika – Biologi – Kimia</a:t>
            </a:r>
          </a:p>
          <a:p>
            <a:pPr marL="365760" lvl="1">
              <a:buFont typeface="Wingdings" pitchFamily="2" charset="2"/>
              <a:buChar char=""/>
            </a:pPr>
            <a:r>
              <a:rPr lang="id-ID" sz="2400" b="1" dirty="0">
                <a:latin typeface="+mj-lt"/>
                <a:ea typeface="Adobe Gothic Std B" pitchFamily="34" charset="-128"/>
              </a:rPr>
              <a:t>Permainan akan dinyatakan selesai pada </a:t>
            </a:r>
            <a:r>
              <a:rPr lang="id-ID" sz="2400" b="1" dirty="0">
                <a:solidFill>
                  <a:srgbClr val="FF0000"/>
                </a:solidFill>
                <a:latin typeface="+mj-lt"/>
                <a:ea typeface="Adobe Gothic Std B" pitchFamily="34" charset="-128"/>
              </a:rPr>
              <a:t>babak ke 4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Adobe Gothic Std B" pitchFamily="34" charset="-128"/>
              </a:rPr>
              <a:t>untuk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Adobe Gothic Std B" pitchFamily="34" charset="-128"/>
              </a:rPr>
              <a:t> </a:t>
            </a:r>
            <a:r>
              <a:rPr lang="id-ID" sz="2400" b="1" dirty="0">
                <a:solidFill>
                  <a:srgbClr val="FF0000"/>
                </a:solidFill>
                <a:latin typeface="+mj-lt"/>
                <a:ea typeface="Adobe Gothic Std B" pitchFamily="34" charset="-128"/>
              </a:rPr>
              <a:t>MIPA</a:t>
            </a:r>
            <a:r>
              <a:rPr lang="id-ID" sz="2400" b="1" dirty="0">
                <a:latin typeface="+mj-lt"/>
                <a:ea typeface="Adobe Gothic Std B" pitchFamily="34" charset="-128"/>
              </a:rPr>
              <a:t> dan </a:t>
            </a:r>
            <a:r>
              <a:rPr lang="id-ID" sz="2400" b="1" dirty="0">
                <a:solidFill>
                  <a:srgbClr val="FF0000"/>
                </a:solidFill>
                <a:latin typeface="+mj-lt"/>
                <a:ea typeface="Adobe Gothic Std B" pitchFamily="34" charset="-128"/>
              </a:rPr>
              <a:t>babak ke 5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ea typeface="Adobe Gothic Std B" pitchFamily="34" charset="-128"/>
              </a:rPr>
              <a:t>untuk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Adobe Gothic Std B" pitchFamily="34" charset="-128"/>
              </a:rPr>
              <a:t> </a:t>
            </a:r>
            <a:r>
              <a:rPr lang="id-ID" sz="2400" b="1" dirty="0">
                <a:solidFill>
                  <a:srgbClr val="FF0000"/>
                </a:solidFill>
                <a:latin typeface="+mj-lt"/>
                <a:ea typeface="Adobe Gothic Std B" pitchFamily="34" charset="-128"/>
              </a:rPr>
              <a:t>IPU</a:t>
            </a:r>
            <a:r>
              <a:rPr lang="id-ID" sz="2400" b="1" dirty="0">
                <a:latin typeface="+mj-lt"/>
                <a:ea typeface="Adobe Gothic Std B" pitchFamily="34" charset="-128"/>
              </a:rPr>
              <a:t>. Apabila ada tim yang mengalami skor seri, pertandingan akan dialihkan pada babak rematch.</a:t>
            </a:r>
          </a:p>
          <a:p>
            <a:pPr marL="365760" lvl="1">
              <a:buFont typeface="Wingdings" pitchFamily="2" charset="2"/>
              <a:buChar char=""/>
            </a:pPr>
            <a:endParaRPr lang="id-ID" sz="2400" dirty="0"/>
          </a:p>
          <a:p>
            <a:pPr>
              <a:buNone/>
            </a:pPr>
            <a:endParaRPr lang="id-ID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625082"/>
            <a:ext cx="7756263" cy="1219742"/>
          </a:xfrm>
        </p:spPr>
        <p:txBody>
          <a:bodyPr/>
          <a:lstStyle/>
          <a:p>
            <a:r>
              <a:rPr lang="id-ID" sz="2000" dirty="0">
                <a:latin typeface="Adobe Fan Heiti Std B" pitchFamily="34" charset="-128"/>
                <a:ea typeface="Adobe Fan Heiti Std B" pitchFamily="34" charset="-128"/>
              </a:rPr>
              <a:t>Final (IPU &amp; MIPA)</a:t>
            </a:r>
            <a:br>
              <a:rPr lang="id-ID" sz="2800" dirty="0">
                <a:latin typeface="Adobe Fan Heiti Std B" pitchFamily="34" charset="-128"/>
                <a:ea typeface="Adobe Fan Heiti Std B" pitchFamily="34" charset="-128"/>
              </a:rPr>
            </a:br>
            <a:r>
              <a:rPr lang="id-ID" sz="4000" b="1" dirty="0">
                <a:latin typeface="Adobe Fan Heiti Std B" pitchFamily="34" charset="-128"/>
                <a:ea typeface="Adobe Fan Heiti Std B" pitchFamily="34" charset="-128"/>
              </a:rPr>
              <a:t>Deskripsi Babak</a:t>
            </a:r>
          </a:p>
        </p:txBody>
      </p:sp>
    </p:spTree>
    <p:extLst>
      <p:ext uri="{BB962C8B-B14F-4D97-AF65-F5344CB8AC3E}">
        <p14:creationId xmlns:p14="http://schemas.microsoft.com/office/powerpoint/2010/main" val="2016670407"/>
      </p:ext>
    </p:extLst>
  </p:cSld>
  <p:clrMapOvr>
    <a:masterClrMapping/>
  </p:clrMapOvr>
  <p:transition>
    <p:push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Tim yang </a:t>
            </a:r>
            <a:r>
              <a:rPr lang="en-US" b="1" dirty="0" err="1"/>
              <a:t>mengalami</a:t>
            </a:r>
            <a:r>
              <a:rPr lang="en-US" b="1" dirty="0"/>
              <a:t> </a:t>
            </a:r>
            <a:r>
              <a:rPr lang="en-US" b="1" dirty="0" err="1"/>
              <a:t>skor</a:t>
            </a:r>
            <a:r>
              <a:rPr lang="en-US" b="1" dirty="0"/>
              <a:t> </a:t>
            </a:r>
            <a:r>
              <a:rPr lang="en-US" b="1" dirty="0" err="1"/>
              <a:t>seri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diberikan</a:t>
            </a:r>
            <a:r>
              <a:rPr lang="en-US" b="1" dirty="0"/>
              <a:t> </a:t>
            </a:r>
            <a:r>
              <a:rPr lang="en-US" b="1" dirty="0" err="1"/>
              <a:t>pertanyaan</a:t>
            </a:r>
            <a:r>
              <a:rPr lang="en-US" b="1" dirty="0"/>
              <a:t> yang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diperebutkan</a:t>
            </a:r>
            <a:r>
              <a:rPr lang="en-US" b="1" dirty="0"/>
              <a:t>.</a:t>
            </a:r>
          </a:p>
          <a:p>
            <a:r>
              <a:rPr lang="en-US" b="1" dirty="0"/>
              <a:t>Tim yang </a:t>
            </a:r>
            <a:r>
              <a:rPr lang="en-US" b="1" dirty="0" err="1"/>
              <a:t>hendak</a:t>
            </a:r>
            <a:r>
              <a:rPr lang="en-US" b="1" dirty="0"/>
              <a:t> </a:t>
            </a:r>
            <a:r>
              <a:rPr lang="en-US" b="1" dirty="0" err="1"/>
              <a:t>menjawab</a:t>
            </a:r>
            <a:r>
              <a:rPr lang="en-US" b="1" dirty="0"/>
              <a:t> </a:t>
            </a:r>
            <a:r>
              <a:rPr lang="en-US" b="1" dirty="0" err="1"/>
              <a:t>pertanyaan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menekan</a:t>
            </a:r>
            <a:r>
              <a:rPr lang="en-US" b="1" dirty="0"/>
              <a:t> </a:t>
            </a:r>
            <a:r>
              <a:rPr lang="en-US" b="1" dirty="0" err="1"/>
              <a:t>tombol</a:t>
            </a:r>
            <a:r>
              <a:rPr lang="en-US" b="1" dirty="0"/>
              <a:t> raise hand.</a:t>
            </a:r>
          </a:p>
          <a:p>
            <a:r>
              <a:rPr lang="en-US" b="1" dirty="0" err="1"/>
              <a:t>Apabila</a:t>
            </a:r>
            <a:r>
              <a:rPr lang="en-US" b="1" dirty="0"/>
              <a:t> </a:t>
            </a:r>
            <a:r>
              <a:rPr lang="en-US" b="1" dirty="0" err="1"/>
              <a:t>tim</a:t>
            </a:r>
            <a:r>
              <a:rPr lang="en-US" b="1" dirty="0"/>
              <a:t> </a:t>
            </a:r>
            <a:r>
              <a:rPr lang="en-US" b="1" dirty="0" err="1"/>
              <a:t>perebut</a:t>
            </a:r>
            <a:r>
              <a:rPr lang="en-US" b="1" dirty="0"/>
              <a:t> </a:t>
            </a:r>
            <a:r>
              <a:rPr lang="en-US" b="1" dirty="0" err="1"/>
              <a:t>salah</a:t>
            </a:r>
            <a:r>
              <a:rPr lang="en-US" b="1" dirty="0"/>
              <a:t> </a:t>
            </a:r>
            <a:r>
              <a:rPr lang="en-US" b="1" dirty="0" err="1"/>
              <a:t>menjawab</a:t>
            </a:r>
            <a:r>
              <a:rPr lang="en-US" b="1" dirty="0"/>
              <a:t>, </a:t>
            </a:r>
            <a:r>
              <a:rPr lang="en-US" b="1" dirty="0" err="1"/>
              <a:t>tim</a:t>
            </a:r>
            <a:r>
              <a:rPr lang="en-US" b="1" dirty="0"/>
              <a:t> lain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merebut</a:t>
            </a:r>
            <a:r>
              <a:rPr lang="en-US" b="1" dirty="0"/>
              <a:t> </a:t>
            </a:r>
            <a:r>
              <a:rPr lang="en-US" b="1" dirty="0" err="1"/>
              <a:t>kesempatan</a:t>
            </a:r>
            <a:r>
              <a:rPr lang="en-US" b="1" dirty="0"/>
              <a:t> </a:t>
            </a:r>
            <a:r>
              <a:rPr lang="en-US" b="1" dirty="0" err="1"/>
              <a:t>menjawab</a:t>
            </a:r>
            <a:r>
              <a:rPr lang="en-US" b="1" dirty="0"/>
              <a:t>.</a:t>
            </a:r>
          </a:p>
          <a:p>
            <a:r>
              <a:rPr lang="en-US" b="1" dirty="0"/>
              <a:t>Tim yang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menjawab</a:t>
            </a:r>
            <a:r>
              <a:rPr lang="en-US" b="1" dirty="0"/>
              <a:t> </a:t>
            </a:r>
            <a:r>
              <a:rPr lang="en-US" b="1" dirty="0" err="1"/>
              <a:t>pertanyaan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benar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mendapat</a:t>
            </a:r>
            <a:r>
              <a:rPr lang="en-US" b="1" dirty="0"/>
              <a:t> </a:t>
            </a:r>
            <a:r>
              <a:rPr lang="en-US" b="1" dirty="0" err="1"/>
              <a:t>posisi</a:t>
            </a:r>
            <a:r>
              <a:rPr lang="en-US" b="1" dirty="0"/>
              <a:t> </a:t>
            </a:r>
            <a:r>
              <a:rPr lang="en-US" b="1" dirty="0" err="1"/>
              <a:t>unggul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rematch </a:t>
            </a:r>
            <a:r>
              <a:rPr lang="en-US" b="1" dirty="0" err="1"/>
              <a:t>tersebut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9247" y="548680"/>
            <a:ext cx="7756263" cy="1054250"/>
          </a:xfrm>
        </p:spPr>
        <p:txBody>
          <a:bodyPr/>
          <a:lstStyle/>
          <a:p>
            <a:r>
              <a:rPr lang="en-US" sz="44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Skenario</a:t>
            </a:r>
            <a:r>
              <a:rPr lang="en-US" sz="4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Rematch</a:t>
            </a:r>
            <a:br>
              <a:rPr lang="en-US" sz="4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en-US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(</a:t>
            </a:r>
            <a:r>
              <a:rPr lang="en-US" sz="24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Jika</a:t>
            </a:r>
            <a:r>
              <a:rPr lang="en-US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terjadi</a:t>
            </a:r>
            <a:r>
              <a:rPr lang="en-US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kesamaan</a:t>
            </a:r>
            <a:r>
              <a:rPr lang="en-US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skor</a:t>
            </a:r>
            <a:r>
              <a:rPr lang="en-US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pada</a:t>
            </a:r>
            <a:r>
              <a:rPr lang="en-US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akhir</a:t>
            </a:r>
            <a:r>
              <a:rPr lang="en-US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babak</a:t>
            </a:r>
            <a:r>
              <a:rPr lang="en-US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final)</a:t>
            </a:r>
          </a:p>
        </p:txBody>
      </p:sp>
    </p:spTree>
    <p:extLst>
      <p:ext uri="{BB962C8B-B14F-4D97-AF65-F5344CB8AC3E}">
        <p14:creationId xmlns:p14="http://schemas.microsoft.com/office/powerpoint/2010/main" val="949293874"/>
      </p:ext>
    </p:extLst>
  </p:cSld>
  <p:clrMapOvr>
    <a:masterClrMapping/>
  </p:clrMapOvr>
  <p:transition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7099" y="1988840"/>
            <a:ext cx="8709999" cy="392863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ea typeface="+mn-lt"/>
                <a:cs typeface="+mn-lt"/>
              </a:rPr>
              <a:t>SABTU, </a:t>
            </a:r>
            <a:r>
              <a:rPr lang="id-ID" sz="1800" b="1" dirty="0">
                <a:ea typeface="+mn-lt"/>
                <a:cs typeface="+mn-lt"/>
              </a:rPr>
              <a:t>20 MARET 2021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b="1" dirty="0">
                <a:solidFill>
                  <a:srgbClr val="FF0000"/>
                </a:solidFill>
                <a:ea typeface="+mn-lt"/>
                <a:cs typeface="+mn-lt"/>
              </a:rPr>
              <a:t>- </a:t>
            </a:r>
            <a:r>
              <a:rPr lang="id-ID" sz="1800" b="1" dirty="0">
                <a:solidFill>
                  <a:srgbClr val="FF0000"/>
                </a:solidFill>
                <a:ea typeface="+mn-lt"/>
                <a:cs typeface="+mn-lt"/>
              </a:rPr>
              <a:t>BABAK PENYISIHAN </a:t>
            </a:r>
            <a:r>
              <a:rPr lang="en-US" sz="1800" b="1" dirty="0">
                <a:solidFill>
                  <a:srgbClr val="FF0000"/>
                </a:solidFill>
                <a:ea typeface="+mn-lt"/>
                <a:cs typeface="+mn-lt"/>
              </a:rPr>
              <a:t>(M</a:t>
            </a:r>
            <a:r>
              <a:rPr lang="id-ID" sz="1800" b="1" dirty="0">
                <a:solidFill>
                  <a:srgbClr val="FF0000"/>
                </a:solidFill>
                <a:ea typeface="+mn-lt"/>
                <a:cs typeface="+mn-lt"/>
              </a:rPr>
              <a:t>IPA,</a:t>
            </a:r>
            <a:r>
              <a:rPr lang="en-US" sz="1800" b="1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id-ID" sz="1800" b="1" dirty="0">
                <a:solidFill>
                  <a:srgbClr val="FF0000"/>
                </a:solidFill>
                <a:ea typeface="+mn-lt"/>
                <a:cs typeface="+mn-lt"/>
              </a:rPr>
              <a:t>IPU,</a:t>
            </a:r>
            <a:r>
              <a:rPr lang="en-US" sz="1800" b="1" dirty="0">
                <a:solidFill>
                  <a:srgbClr val="FF0000"/>
                </a:solidFill>
                <a:ea typeface="+mn-lt"/>
                <a:cs typeface="+mn-lt"/>
              </a:rPr>
              <a:t> &amp; BIG) &amp; </a:t>
            </a:r>
            <a:r>
              <a:rPr lang="id-ID" sz="1800" b="1" dirty="0">
                <a:solidFill>
                  <a:srgbClr val="FF0000"/>
                </a:solidFill>
                <a:ea typeface="+mn-lt"/>
                <a:cs typeface="+mn-lt"/>
              </a:rPr>
              <a:t>BABAK SEMIFINAL </a:t>
            </a:r>
            <a:r>
              <a:rPr lang="en-US" sz="1800" b="1" dirty="0">
                <a:solidFill>
                  <a:srgbClr val="FF0000"/>
                </a:solidFill>
                <a:ea typeface="+mn-lt"/>
                <a:cs typeface="+mn-lt"/>
              </a:rPr>
              <a:t>(BIG)</a:t>
            </a:r>
            <a:endParaRPr lang="id-ID" sz="1800" b="1" dirty="0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id-ID" sz="1800" b="1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 fontAlgn="ctr">
              <a:buNone/>
            </a:pPr>
            <a:r>
              <a:rPr lang="en-US" sz="1500" dirty="0"/>
              <a:t>    </a:t>
            </a:r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Rundown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Kegiatan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44" y="2646378"/>
            <a:ext cx="7395272" cy="4166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3717032"/>
            <a:ext cx="3600400" cy="307777"/>
          </a:xfrm>
          <a:prstGeom prst="rect">
            <a:avLst/>
          </a:prstGeom>
          <a:solidFill>
            <a:srgbClr val="CFD5EA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/>
              <a:t>Babak</a:t>
            </a:r>
            <a:r>
              <a:rPr lang="en-US" sz="1200" dirty="0"/>
              <a:t> </a:t>
            </a:r>
            <a:r>
              <a:rPr lang="en-US" sz="1200" dirty="0" err="1"/>
              <a:t>Penyisihan</a:t>
            </a:r>
            <a:r>
              <a:rPr lang="en-US" sz="1200" dirty="0"/>
              <a:t> ( MIPA, IPU, BIG</a:t>
            </a:r>
            <a:r>
              <a:rPr lang="en-US" sz="14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37712"/>
      </p:ext>
    </p:extLst>
  </p:cSld>
  <p:clrMapOvr>
    <a:masterClrMapping/>
  </p:clrMapOvr>
  <p:transition>
    <p:push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Peserta</a:t>
            </a:r>
            <a:r>
              <a:rPr lang="en-US" b="1" dirty="0"/>
              <a:t> </a:t>
            </a:r>
            <a:r>
              <a:rPr lang="en-US" b="1" dirty="0" err="1"/>
              <a:t>dilarang</a:t>
            </a:r>
            <a:r>
              <a:rPr lang="en-US" b="1" dirty="0"/>
              <a:t> </a:t>
            </a:r>
            <a:r>
              <a:rPr lang="en-US" b="1" dirty="0" err="1"/>
              <a:t>melakukan</a:t>
            </a:r>
            <a:r>
              <a:rPr lang="en-US" b="1" dirty="0"/>
              <a:t> </a:t>
            </a:r>
            <a:r>
              <a:rPr lang="en-US" b="1" dirty="0" err="1"/>
              <a:t>kecurangan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bentuk</a:t>
            </a:r>
            <a:r>
              <a:rPr lang="en-US" b="1" dirty="0"/>
              <a:t> </a:t>
            </a:r>
            <a:r>
              <a:rPr lang="en-US" b="1" dirty="0" err="1"/>
              <a:t>apapun</a:t>
            </a:r>
            <a:r>
              <a:rPr lang="en-US" b="1" dirty="0"/>
              <a:t>.</a:t>
            </a:r>
          </a:p>
          <a:p>
            <a:r>
              <a:rPr lang="en-US" b="1" dirty="0" err="1"/>
              <a:t>Masing-masing</a:t>
            </a:r>
            <a:r>
              <a:rPr lang="en-US" b="1" dirty="0"/>
              <a:t> </a:t>
            </a:r>
            <a:r>
              <a:rPr lang="en-US" b="1" dirty="0" err="1"/>
              <a:t>tim</a:t>
            </a:r>
            <a:r>
              <a:rPr lang="en-US" b="1" dirty="0"/>
              <a:t> </a:t>
            </a:r>
            <a:r>
              <a:rPr lang="en-US" b="1" dirty="0" err="1"/>
              <a:t>dilarang</a:t>
            </a:r>
            <a:r>
              <a:rPr lang="en-US" b="1" dirty="0"/>
              <a:t> </a:t>
            </a:r>
            <a:r>
              <a:rPr lang="en-US" b="1" dirty="0" err="1"/>
              <a:t>saling</a:t>
            </a:r>
            <a:r>
              <a:rPr lang="en-US" b="1" dirty="0"/>
              <a:t> </a:t>
            </a:r>
            <a:r>
              <a:rPr lang="en-US" b="1" dirty="0" err="1"/>
              <a:t>memprovokasi</a:t>
            </a:r>
            <a:r>
              <a:rPr lang="en-US" b="1" dirty="0"/>
              <a:t> </a:t>
            </a:r>
            <a:r>
              <a:rPr lang="en-US" b="1" dirty="0" err="1"/>
              <a:t>selama</a:t>
            </a:r>
            <a:r>
              <a:rPr lang="en-US" b="1" dirty="0"/>
              <a:t> </a:t>
            </a:r>
            <a:r>
              <a:rPr lang="en-US" b="1" dirty="0" err="1"/>
              <a:t>babak</a:t>
            </a:r>
            <a:r>
              <a:rPr lang="en-US" b="1" dirty="0"/>
              <a:t> final </a:t>
            </a:r>
            <a:r>
              <a:rPr lang="en-US" b="1" dirty="0" err="1"/>
              <a:t>berlangsung</a:t>
            </a:r>
            <a:r>
              <a:rPr lang="en-US" b="1" dirty="0"/>
              <a:t>.</a:t>
            </a:r>
          </a:p>
          <a:p>
            <a:r>
              <a:rPr lang="en-US" b="1" dirty="0"/>
              <a:t>Tim </a:t>
            </a:r>
            <a:r>
              <a:rPr lang="en-US" b="1" dirty="0" err="1"/>
              <a:t>dilarang</a:t>
            </a:r>
            <a:r>
              <a:rPr lang="en-US" b="1" dirty="0"/>
              <a:t> </a:t>
            </a:r>
            <a:r>
              <a:rPr lang="en-US" b="1" dirty="0" err="1"/>
              <a:t>menyalakan</a:t>
            </a:r>
            <a:r>
              <a:rPr lang="en-US" b="1" dirty="0"/>
              <a:t> mic </a:t>
            </a:r>
            <a:r>
              <a:rPr lang="en-US" b="1" dirty="0" err="1"/>
              <a:t>tanpa</a:t>
            </a:r>
            <a:r>
              <a:rPr lang="en-US" b="1" dirty="0"/>
              <a:t> </a:t>
            </a:r>
            <a:r>
              <a:rPr lang="en-US" b="1" dirty="0" err="1"/>
              <a:t>seizin</a:t>
            </a:r>
            <a:r>
              <a:rPr lang="en-US" b="1" dirty="0"/>
              <a:t> </a:t>
            </a:r>
            <a:r>
              <a:rPr lang="en-US" b="1" dirty="0" err="1"/>
              <a:t>panitia</a:t>
            </a:r>
            <a:r>
              <a:rPr lang="en-US" b="1" dirty="0"/>
              <a:t>.</a:t>
            </a:r>
          </a:p>
          <a:p>
            <a:r>
              <a:rPr lang="en-US" b="1" dirty="0" err="1"/>
              <a:t>Keputusan</a:t>
            </a:r>
            <a:r>
              <a:rPr lang="en-US" b="1" dirty="0"/>
              <a:t> </a:t>
            </a:r>
            <a:r>
              <a:rPr lang="en-US" b="1" dirty="0" err="1"/>
              <a:t>juri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diganggu</a:t>
            </a:r>
            <a:r>
              <a:rPr lang="en-US" b="1" dirty="0"/>
              <a:t> </a:t>
            </a:r>
            <a:r>
              <a:rPr lang="en-US" b="1" err="1"/>
              <a:t>gugat</a:t>
            </a:r>
            <a:r>
              <a:rPr lang="en-US" b="1"/>
              <a:t>.</a:t>
            </a:r>
            <a:endParaRPr lang="id-ID" b="1"/>
          </a:p>
          <a:p>
            <a:r>
              <a:rPr lang="id-ID" b="1"/>
              <a:t>Apabila peserta melanggar peraturan yang tertera maka akan diberi peringatan, apabila tetap melanggar maka tim akan didiskualifikasi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Final MIPA &amp; IPU</a:t>
            </a:r>
            <a:br>
              <a:rPr lang="en-US" sz="40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en-US" sz="4000" b="1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Peraturan</a:t>
            </a:r>
            <a:r>
              <a:rPr lang="en-US" sz="40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&amp; Tata </a:t>
            </a:r>
            <a:r>
              <a:rPr lang="en-US" sz="4000" b="1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Tertib</a:t>
            </a:r>
            <a:r>
              <a:rPr lang="en-US" sz="40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2422073"/>
      </p:ext>
    </p:extLst>
  </p:cSld>
  <p:clrMapOvr>
    <a:masterClrMapping/>
  </p:clrMapOvr>
  <p:transition>
    <p:push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420888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TERIMA</a:t>
            </a:r>
          </a:p>
          <a:p>
            <a:pPr algn="ctr"/>
            <a:r>
              <a:rPr lang="en-US" sz="6000" dirty="0"/>
              <a:t>KASIH</a:t>
            </a:r>
          </a:p>
        </p:txBody>
      </p:sp>
    </p:spTree>
    <p:extLst>
      <p:ext uri="{BB962C8B-B14F-4D97-AF65-F5344CB8AC3E}">
        <p14:creationId xmlns:p14="http://schemas.microsoft.com/office/powerpoint/2010/main" val="4131860723"/>
      </p:ext>
    </p:extLst>
  </p:cSld>
  <p:clrMapOvr>
    <a:masterClrMapping/>
  </p:clrMapOvr>
  <p:transition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667850"/>
              </p:ext>
            </p:extLst>
          </p:nvPr>
        </p:nvGraphicFramePr>
        <p:xfrm>
          <a:off x="323528" y="1001914"/>
          <a:ext cx="8568952" cy="5577840"/>
        </p:xfrm>
        <a:graphic>
          <a:graphicData uri="http://schemas.openxmlformats.org/drawingml/2006/table">
            <a:tbl>
              <a:tblPr firstRow="1" bandRow="1"/>
              <a:tblGrid>
                <a:gridCol w="717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1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9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dirty="0"/>
                        <a:t>No. 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dirty="0"/>
                        <a:t>Waktu 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dirty="0"/>
                        <a:t>Acara 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baseline="0" dirty="0">
                          <a:effectLst/>
                        </a:rPr>
                        <a:t>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06.30 – 07.10 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err="1"/>
                        <a:t>Persiapan</a:t>
                      </a:r>
                      <a:r>
                        <a:rPr lang="en-US" dirty="0"/>
                        <a:t> </a:t>
                      </a:r>
                      <a:r>
                        <a:rPr lang="en-US" dirty="0" err="1"/>
                        <a:t>Peserta</a:t>
                      </a:r>
                      <a:r>
                        <a:rPr lang="en-US" dirty="0"/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id-ID" dirty="0">
                          <a:effectLst/>
                        </a:rPr>
                        <a:t>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07.10 – 07.20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dirty="0"/>
                        <a:t>Pembukaan D2 + Persiapan Untuk Final BIG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buFont typeface="+mj-lt"/>
                        <a:buAutoNum type="arabicPeriod" startAt="2"/>
                      </a:pPr>
                      <a:r>
                        <a:rPr lang="id-ID">
                          <a:effectLst/>
                        </a:rPr>
                        <a:t>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07.20 – 09.30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Final BIG (News Casting) +</a:t>
                      </a:r>
                      <a:r>
                        <a:rPr lang="id-ID" dirty="0"/>
                        <a:t>Babak Semifinal (MIPA, IPU)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buFont typeface="+mj-lt"/>
                        <a:buAutoNum type="arabicPeriod" startAt="3"/>
                      </a:pPr>
                      <a:r>
                        <a:rPr lang="id-ID">
                          <a:effectLst/>
                        </a:rPr>
                        <a:t>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dirty="0"/>
                        <a:t>09.30 – 09</a:t>
                      </a:r>
                      <a:r>
                        <a:rPr lang="en-US" dirty="0"/>
                        <a:t>.45</a:t>
                      </a:r>
                      <a:endParaRPr lang="id-ID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err="1"/>
                        <a:t>Istirahat</a:t>
                      </a:r>
                      <a:endParaRPr lang="id-ID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4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 startAt="3"/>
                      </a:pPr>
                      <a:endParaRPr lang="id-ID" dirty="0">
                        <a:effectLst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09.45 – 09.50 </a:t>
                      </a:r>
                    </a:p>
                    <a:p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Pengumuman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Semifinal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d-ID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Persiapan untuk Peserta Final 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id-ID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IPU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id-ID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buFont typeface="+mj-lt"/>
                        <a:buAutoNum type="arabicPeriod" startAt="4"/>
                      </a:pPr>
                      <a:r>
                        <a:rPr lang="id-ID">
                          <a:effectLst/>
                        </a:rPr>
                        <a:t>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09.50 – 11.45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Final IPU (</a:t>
                      </a:r>
                      <a:r>
                        <a:rPr lang="en-US" dirty="0" err="1"/>
                        <a:t>Cerdas</a:t>
                      </a:r>
                      <a:r>
                        <a:rPr lang="en-US" dirty="0"/>
                        <a:t> </a:t>
                      </a:r>
                      <a:r>
                        <a:rPr lang="en-US" dirty="0" err="1"/>
                        <a:t>Cermat</a:t>
                      </a:r>
                      <a:r>
                        <a:rPr lang="en-US" dirty="0"/>
                        <a:t>)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buFont typeface="+mj-lt"/>
                        <a:buAutoNum type="arabicPeriod" startAt="5"/>
                      </a:pPr>
                      <a:r>
                        <a:rPr lang="id-ID">
                          <a:effectLst/>
                        </a:rPr>
                        <a:t>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/>
                        <a:t>11.45 – 12.00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dirty="0"/>
                        <a:t>Ishoma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buFont typeface="+mj-lt"/>
                        <a:buAutoNum type="arabicPeriod" startAt="6"/>
                      </a:pPr>
                      <a:r>
                        <a:rPr lang="id-ID">
                          <a:effectLst/>
                        </a:rPr>
                        <a:t>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/>
                        <a:t>12.00 – 12.10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dirty="0"/>
                        <a:t>Persiapan Peserta Final MIPA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buFont typeface="+mj-lt"/>
                        <a:buAutoNum type="arabicPeriod" startAt="7"/>
                      </a:pPr>
                      <a:r>
                        <a:rPr lang="id-ID">
                          <a:effectLst/>
                        </a:rPr>
                        <a:t>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/>
                        <a:t>12.10 – 14.37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Final MIPA (</a:t>
                      </a:r>
                      <a:r>
                        <a:rPr lang="en-US" dirty="0" err="1"/>
                        <a:t>Cerdas</a:t>
                      </a:r>
                      <a:r>
                        <a:rPr lang="en-US" dirty="0"/>
                        <a:t> </a:t>
                      </a:r>
                      <a:r>
                        <a:rPr lang="en-US" dirty="0" err="1"/>
                        <a:t>Cermat</a:t>
                      </a:r>
                      <a:r>
                        <a:rPr lang="en-US" dirty="0"/>
                        <a:t>)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buFont typeface="+mj-lt"/>
                        <a:buAutoNum type="arabicPeriod" startAt="8"/>
                      </a:pPr>
                      <a:r>
                        <a:rPr lang="id-ID">
                          <a:effectLst/>
                        </a:rPr>
                        <a:t>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/>
                        <a:t>14.37 – 14.47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err="1"/>
                        <a:t>Persiapan</a:t>
                      </a:r>
                      <a:r>
                        <a:rPr lang="en-US" dirty="0"/>
                        <a:t> </a:t>
                      </a:r>
                      <a:r>
                        <a:rPr lang="en-US" dirty="0" err="1"/>
                        <a:t>Pengumuman</a:t>
                      </a:r>
                      <a:r>
                        <a:rPr lang="en-US" dirty="0"/>
                        <a:t>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buFont typeface="+mj-lt"/>
                        <a:buAutoNum type="arabicPeriod" startAt="9"/>
                      </a:pPr>
                      <a:r>
                        <a:rPr lang="id-ID">
                          <a:effectLst/>
                        </a:rPr>
                        <a:t>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/>
                        <a:t>14.47 – 15.02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id-ID" dirty="0"/>
                        <a:t>Pengumuman Pemenang (MIPA, IPU, BIG) + Sesi Foto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8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>
                        <a:buFont typeface="+mj-lt"/>
                        <a:buAutoNum type="arabicPeriod" startAt="10"/>
                      </a:pPr>
                      <a:r>
                        <a:rPr lang="id-ID">
                          <a:effectLst/>
                        </a:rPr>
                        <a:t>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15.02 – 15.10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err="1"/>
                        <a:t>Penutupan</a:t>
                      </a:r>
                      <a:r>
                        <a:rPr lang="en-US" dirty="0"/>
                        <a:t> ISO 2021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3528" y="260648"/>
            <a:ext cx="85689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a typeface="+mn-lt"/>
                <a:cs typeface="+mn-lt"/>
              </a:rPr>
              <a:t>MINGGU, </a:t>
            </a:r>
            <a:r>
              <a:rPr lang="id-ID" sz="2000" b="1" dirty="0">
                <a:ea typeface="+mn-lt"/>
                <a:cs typeface="+mn-lt"/>
              </a:rPr>
              <a:t>21 MARET 2021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- </a:t>
            </a:r>
            <a:r>
              <a:rPr lang="id-ID" b="1" dirty="0">
                <a:solidFill>
                  <a:srgbClr val="FF0000"/>
                </a:solidFill>
                <a:ea typeface="+mn-lt"/>
                <a:cs typeface="+mn-lt"/>
              </a:rPr>
              <a:t>BABAK SEMIFINAL </a:t>
            </a: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(M</a:t>
            </a:r>
            <a:r>
              <a:rPr lang="id-ID" b="1" dirty="0">
                <a:solidFill>
                  <a:srgbClr val="FF0000"/>
                </a:solidFill>
                <a:ea typeface="+mn-lt"/>
                <a:cs typeface="+mn-lt"/>
              </a:rPr>
              <a:t>IPA,</a:t>
            </a: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id-ID" b="1" dirty="0">
                <a:solidFill>
                  <a:srgbClr val="FF0000"/>
                </a:solidFill>
                <a:ea typeface="+mn-lt"/>
                <a:cs typeface="+mn-lt"/>
              </a:rPr>
              <a:t>IPU) </a:t>
            </a:r>
            <a:r>
              <a:rPr lang="en-US" b="1" dirty="0">
                <a:solidFill>
                  <a:srgbClr val="FF0000"/>
                </a:solidFill>
              </a:rPr>
              <a:t>&amp; </a:t>
            </a:r>
            <a:r>
              <a:rPr lang="id-ID" b="1" dirty="0">
                <a:solidFill>
                  <a:srgbClr val="FF0000"/>
                </a:solidFill>
                <a:ea typeface="+mn-lt"/>
                <a:cs typeface="+mn-lt"/>
              </a:rPr>
              <a:t>FINAL (</a:t>
            </a: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M</a:t>
            </a:r>
            <a:r>
              <a:rPr lang="id-ID" b="1" dirty="0">
                <a:solidFill>
                  <a:srgbClr val="FF0000"/>
                </a:solidFill>
                <a:ea typeface="+mn-lt"/>
                <a:cs typeface="+mn-lt"/>
              </a:rPr>
              <a:t>IPA,</a:t>
            </a: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id-ID" b="1" dirty="0">
                <a:solidFill>
                  <a:srgbClr val="FF0000"/>
                </a:solidFill>
                <a:ea typeface="+mn-lt"/>
                <a:cs typeface="+mn-lt"/>
              </a:rPr>
              <a:t>IPU,</a:t>
            </a: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id-ID" b="1" dirty="0">
                <a:solidFill>
                  <a:srgbClr val="FF0000"/>
                </a:solidFill>
                <a:ea typeface="+mn-lt"/>
                <a:cs typeface="+mn-lt"/>
              </a:rPr>
              <a:t>BIG)</a:t>
            </a:r>
            <a:r>
              <a:rPr lang="id-ID" dirty="0"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71697548"/>
      </p:ext>
    </p:extLst>
  </p:cSld>
  <p:clrMapOvr>
    <a:masterClrMapping/>
  </p:clrMapOvr>
  <p:transition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0466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2"/>
                </a:solidFill>
              </a:rPr>
              <a:t>Garis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Besar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Olimpiade</a:t>
            </a:r>
            <a:r>
              <a:rPr lang="en-US" sz="4000" dirty="0">
                <a:solidFill>
                  <a:schemeClr val="tx2"/>
                </a:solidFill>
              </a:rPr>
              <a:t> ISO</a:t>
            </a:r>
          </a:p>
        </p:txBody>
      </p:sp>
      <p:sp>
        <p:nvSpPr>
          <p:cNvPr id="3" name="Rectangle 2"/>
          <p:cNvSpPr/>
          <p:nvPr/>
        </p:nvSpPr>
        <p:spPr>
          <a:xfrm>
            <a:off x="1276656" y="1868645"/>
            <a:ext cx="6696744" cy="8640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Pengerjaan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Website </a:t>
            </a:r>
            <a:r>
              <a:rPr lang="en-US" dirty="0" err="1"/>
              <a:t>Soal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6656" y="3483798"/>
            <a:ext cx="6696744" cy="8640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Pengerjaan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Website </a:t>
            </a:r>
            <a:r>
              <a:rPr lang="en-US" dirty="0" err="1"/>
              <a:t>Soal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02916" y="5253588"/>
            <a:ext cx="2260972" cy="1199748"/>
          </a:xfrm>
          <a:prstGeom prst="rect">
            <a:avLst/>
          </a:prstGeom>
          <a:solidFill>
            <a:srgbClr val="E909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BIG</a:t>
            </a:r>
          </a:p>
          <a:p>
            <a:pPr algn="ctr"/>
            <a:r>
              <a:rPr lang="en-US" dirty="0"/>
              <a:t>News</a:t>
            </a:r>
            <a:r>
              <a:rPr lang="id-ID" dirty="0"/>
              <a:t> Casting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68144" y="5241394"/>
            <a:ext cx="2105256" cy="1211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MIPA &amp; IPU</a:t>
            </a:r>
          </a:p>
          <a:p>
            <a:pPr algn="ctr"/>
            <a:r>
              <a:rPr lang="en-US" dirty="0" err="1"/>
              <a:t>Cerdas</a:t>
            </a:r>
            <a:r>
              <a:rPr lang="en-US" dirty="0"/>
              <a:t> </a:t>
            </a:r>
            <a:r>
              <a:rPr lang="en-US" dirty="0" err="1"/>
              <a:t>Cermat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57276" y="1415798"/>
            <a:ext cx="473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Babak</a:t>
            </a:r>
            <a:r>
              <a:rPr lang="en-US" dirty="0"/>
              <a:t> </a:t>
            </a:r>
            <a:r>
              <a:rPr lang="en-US" dirty="0" err="1"/>
              <a:t>Penyisihan</a:t>
            </a:r>
            <a:r>
              <a:rPr lang="en-US" dirty="0"/>
              <a:t> MIPA, IPU, BIG: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7824" y="2983424"/>
            <a:ext cx="463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Babak</a:t>
            </a:r>
            <a:r>
              <a:rPr lang="en-US" dirty="0"/>
              <a:t> Semifinal MIPA, IPU, BIG: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29458" y="4609978"/>
            <a:ext cx="161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Babak</a:t>
            </a:r>
            <a:r>
              <a:rPr lang="en-US" dirty="0"/>
              <a:t> Final: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688924" y="5098951"/>
            <a:ext cx="993044" cy="562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807004" y="5098951"/>
            <a:ext cx="936104" cy="562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801587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8" y="2276872"/>
            <a:ext cx="7745505" cy="3877815"/>
          </a:xfrm>
        </p:spPr>
        <p:txBody>
          <a:bodyPr>
            <a:normAutofit/>
          </a:bodyPr>
          <a:lstStyle/>
          <a:p>
            <a:r>
              <a:rPr lang="en-US" b="1" dirty="0" err="1"/>
              <a:t>Pengerjaan</a:t>
            </a:r>
            <a:r>
              <a:rPr lang="en-US" b="1" dirty="0"/>
              <a:t> </a:t>
            </a:r>
            <a:r>
              <a:rPr lang="en-US" b="1" dirty="0" err="1"/>
              <a:t>Soal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Website </a:t>
            </a:r>
          </a:p>
          <a:p>
            <a:r>
              <a:rPr lang="en-US" b="1" dirty="0" err="1"/>
              <a:t>Waktu</a:t>
            </a:r>
            <a:r>
              <a:rPr lang="en-US" b="1" dirty="0"/>
              <a:t> </a:t>
            </a:r>
            <a:r>
              <a:rPr lang="en-US" b="1" dirty="0" err="1"/>
              <a:t>Pelaksanaan</a:t>
            </a:r>
            <a:r>
              <a:rPr lang="en-US" b="1" dirty="0"/>
              <a:t>: </a:t>
            </a:r>
            <a:r>
              <a:rPr lang="en-US" b="1" dirty="0" err="1"/>
              <a:t>Sabtu</a:t>
            </a:r>
            <a:r>
              <a:rPr lang="en-US" b="1" dirty="0"/>
              <a:t>, 20 </a:t>
            </a:r>
            <a:r>
              <a:rPr lang="en-US" b="1" dirty="0" err="1"/>
              <a:t>Maret</a:t>
            </a:r>
            <a:r>
              <a:rPr lang="en-US" b="1" dirty="0"/>
              <a:t> 2021</a:t>
            </a:r>
          </a:p>
          <a:p>
            <a:r>
              <a:rPr lang="id-ID" b="1" dirty="0"/>
              <a:t>Peserta</a:t>
            </a:r>
            <a:r>
              <a:rPr lang="en-US" b="1" dirty="0"/>
              <a:t>: </a:t>
            </a:r>
            <a:r>
              <a:rPr lang="en-US" b="1" dirty="0" err="1"/>
              <a:t>Seluruh</a:t>
            </a:r>
            <a:r>
              <a:rPr lang="en-US" b="1" dirty="0"/>
              <a:t> </a:t>
            </a:r>
            <a:r>
              <a:rPr lang="en-US" b="1" dirty="0" err="1"/>
              <a:t>tim</a:t>
            </a:r>
            <a:r>
              <a:rPr lang="en-US" b="1" dirty="0"/>
              <a:t> y</a:t>
            </a:r>
            <a:r>
              <a:rPr lang="id-ID" b="1" dirty="0"/>
              <a:t>ang telah memenuhi segala persyaratan pendaftaran ISO 2K21 dan telah mendaftar melalui panitia</a:t>
            </a:r>
            <a:r>
              <a:rPr lang="id-ID" sz="1800" b="1" dirty="0"/>
              <a:t>.</a:t>
            </a:r>
          </a:p>
          <a:p>
            <a:r>
              <a:rPr lang="en-US" b="1" dirty="0" err="1"/>
              <a:t>Durasi</a:t>
            </a:r>
            <a:r>
              <a:rPr lang="en-US" b="1" dirty="0"/>
              <a:t>: 2 Jam</a:t>
            </a:r>
            <a:endParaRPr lang="id-ID" b="1" dirty="0"/>
          </a:p>
          <a:p>
            <a:pPr marL="0" indent="0">
              <a:buNone/>
            </a:pPr>
            <a:endParaRPr lang="id-ID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1600" b="1" dirty="0">
                <a:latin typeface="Adobe Fan Heiti Std B" pitchFamily="34" charset="-128"/>
                <a:ea typeface="Adobe Fan Heiti Std B" pitchFamily="34" charset="-128"/>
              </a:rPr>
              <a:t>Konsep &amp; Teknis</a:t>
            </a:r>
            <a:br>
              <a:rPr lang="id-ID" sz="1600" b="1" dirty="0">
                <a:latin typeface="Adobe Fan Heiti Std B" pitchFamily="34" charset="-128"/>
                <a:ea typeface="Adobe Fan Heiti Std B" pitchFamily="34" charset="-128"/>
              </a:rPr>
            </a:br>
            <a:r>
              <a:rPr lang="id-ID" sz="4000" b="1" dirty="0">
                <a:latin typeface="Adobe Fan Heiti Std B" pitchFamily="34" charset="-128"/>
                <a:ea typeface="Adobe Fan Heiti Std B" pitchFamily="34" charset="-128"/>
              </a:rPr>
              <a:t>Penyisihan</a:t>
            </a:r>
            <a:endParaRPr lang="id-ID" sz="2400" b="1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0397052"/>
      </p:ext>
    </p:extLst>
  </p:cSld>
  <p:clrMapOvr>
    <a:masterClrMapping/>
  </p:clrMapOvr>
  <p:transition>
    <p:push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Seluruh</a:t>
            </a:r>
            <a:r>
              <a:rPr lang="id-ID" b="1" dirty="0"/>
              <a:t> tim yang masing masing beranggotakan dua orang siswa SMP melakukan perlombaan tahap penyisihan</a:t>
            </a:r>
            <a:r>
              <a:rPr lang="en-US" b="1" dirty="0"/>
              <a:t> </a:t>
            </a:r>
            <a:r>
              <a:rPr lang="id-ID" b="1" dirty="0"/>
              <a:t>Online </a:t>
            </a:r>
            <a:r>
              <a:rPr lang="en-US" b="1" dirty="0"/>
              <a:t>yang </a:t>
            </a:r>
            <a:r>
              <a:rPr lang="en-US" b="1" dirty="0" err="1"/>
              <a:t>berupa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pengerjaan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soal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pilihan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ganda</a:t>
            </a:r>
            <a:r>
              <a:rPr lang="id-ID" b="1" dirty="0">
                <a:solidFill>
                  <a:srgbClr val="FF0000"/>
                </a:solidFill>
              </a:rPr>
              <a:t> </a:t>
            </a:r>
            <a:r>
              <a:rPr lang="id-ID" b="1" dirty="0"/>
              <a:t>menggunakan web </a:t>
            </a:r>
            <a:r>
              <a:rPr lang="id-ID" b="1" dirty="0">
                <a:solidFill>
                  <a:srgbClr val="0070C0"/>
                </a:solidFill>
              </a:rPr>
              <a:t>thatquiz.org</a:t>
            </a:r>
          </a:p>
          <a:p>
            <a:pPr lvl="0"/>
            <a:r>
              <a:rPr lang="id-ID" b="1" dirty="0"/>
              <a:t>Setiap tim mengerjakan jumlah soal yang ada dalam rentang waktu </a:t>
            </a:r>
            <a:r>
              <a:rPr lang="id-ID" b="1" i="1" dirty="0">
                <a:solidFill>
                  <a:srgbClr val="FF0000"/>
                </a:solidFill>
              </a:rPr>
              <a:t>120 </a:t>
            </a:r>
            <a:r>
              <a:rPr lang="en-US" b="1" i="1" dirty="0">
                <a:solidFill>
                  <a:srgbClr val="FF0000"/>
                </a:solidFill>
              </a:rPr>
              <a:t>m</a:t>
            </a:r>
            <a:r>
              <a:rPr lang="id-ID" b="1" i="1" dirty="0">
                <a:solidFill>
                  <a:srgbClr val="FF0000"/>
                </a:solidFill>
              </a:rPr>
              <a:t>enit</a:t>
            </a:r>
            <a:r>
              <a:rPr lang="id-ID" b="1" i="1" dirty="0"/>
              <a:t>.</a:t>
            </a:r>
            <a:endParaRPr lang="id-ID" dirty="0"/>
          </a:p>
          <a:p>
            <a:pPr lvl="0"/>
            <a:r>
              <a:rPr lang="id-ID" b="1" dirty="0"/>
              <a:t>Pengerjaan soal akan dilakukan melalui </a:t>
            </a:r>
            <a:r>
              <a:rPr lang="en-US" b="1" dirty="0"/>
              <a:t>w</a:t>
            </a:r>
            <a:r>
              <a:rPr lang="id-ID" b="1" dirty="0"/>
              <a:t>eb online yang dapat diakses oleh satu </a:t>
            </a:r>
            <a:r>
              <a:rPr lang="en-US" b="1" dirty="0"/>
              <a:t>account</a:t>
            </a:r>
            <a:r>
              <a:rPr lang="id-ID" b="1" dirty="0"/>
              <a:t> pada tim tersebut.</a:t>
            </a:r>
            <a:endParaRPr lang="id-ID" dirty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625082"/>
            <a:ext cx="7756263" cy="1219742"/>
          </a:xfrm>
        </p:spPr>
        <p:txBody>
          <a:bodyPr/>
          <a:lstStyle/>
          <a:p>
            <a:r>
              <a:rPr lang="id-ID" sz="4000" b="1" dirty="0">
                <a:latin typeface="Adobe Fan Heiti Std B" pitchFamily="34" charset="-128"/>
                <a:ea typeface="Adobe Fan Heiti Std B" pitchFamily="34" charset="-128"/>
              </a:rPr>
              <a:t>Deskripsi Babak</a:t>
            </a:r>
            <a:r>
              <a:rPr lang="en-US" sz="4000" b="1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4000" b="1" dirty="0" err="1">
                <a:latin typeface="Adobe Fan Heiti Std B" pitchFamily="34" charset="-128"/>
                <a:ea typeface="Adobe Fan Heiti Std B" pitchFamily="34" charset="-128"/>
              </a:rPr>
              <a:t>Penyisihan</a:t>
            </a:r>
            <a:endParaRPr lang="id-ID" sz="4000" b="1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6670407"/>
      </p:ext>
    </p:extLst>
  </p:cSld>
  <p:clrMapOvr>
    <a:masterClrMapping/>
  </p:clrMapOvr>
  <p:transition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121225" cy="434900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id-ID" b="1" dirty="0"/>
              <a:t>Kedua anggota tim wajib mengikuti zoom dan menyalakan kamera di sepanjang pengerjaan berlangsung</a:t>
            </a:r>
            <a:r>
              <a:rPr lang="en-US" b="1" dirty="0"/>
              <a:t>. 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r>
              <a:rPr lang="en-US" b="1" dirty="0" err="1">
                <a:solidFill>
                  <a:srgbClr val="FF0000"/>
                </a:solidFill>
              </a:rPr>
              <a:t>sesuai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dengan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ketentuan</a:t>
            </a:r>
            <a:endParaRPr lang="id-ID" dirty="0">
              <a:solidFill>
                <a:srgbClr val="FF0000"/>
              </a:solidFill>
            </a:endParaRPr>
          </a:p>
          <a:p>
            <a:pPr lvl="0"/>
            <a:r>
              <a:rPr lang="id-ID" b="1" dirty="0"/>
              <a:t>Peserta diharapkan telah menyiapkan segala keperluan seperti akses internet</a:t>
            </a:r>
            <a:r>
              <a:rPr lang="en-US" b="1" dirty="0"/>
              <a:t> </a:t>
            </a:r>
            <a:r>
              <a:rPr lang="id-ID" b="1" dirty="0"/>
              <a:t>dan device yang</a:t>
            </a:r>
            <a:r>
              <a:rPr lang="en-US" b="1" dirty="0"/>
              <a:t> </a:t>
            </a:r>
            <a:r>
              <a:rPr lang="en-US" b="1" dirty="0" err="1"/>
              <a:t>memadai</a:t>
            </a:r>
            <a:r>
              <a:rPr lang="id-ID" b="1" dirty="0"/>
              <a:t> untuk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id-ID" b="1" dirty="0"/>
              <a:t>mengikuti seluruh rangkaian acara.</a:t>
            </a:r>
            <a:endParaRPr lang="en-US" b="1" dirty="0"/>
          </a:p>
          <a:p>
            <a:pPr lvl="0"/>
            <a:r>
              <a:rPr lang="en-US" b="1" dirty="0" err="1"/>
              <a:t>Peserta</a:t>
            </a:r>
            <a:r>
              <a:rPr lang="en-US" b="1" dirty="0"/>
              <a:t> </a:t>
            </a:r>
            <a:r>
              <a:rPr lang="en-US" b="1" dirty="0" err="1"/>
              <a:t>menyediakan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2 device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babak</a:t>
            </a:r>
            <a:r>
              <a:rPr lang="en-US" b="1" dirty="0"/>
              <a:t> </a:t>
            </a:r>
            <a:r>
              <a:rPr lang="en-US" b="1" dirty="0" err="1"/>
              <a:t>penyisihan</a:t>
            </a:r>
            <a:r>
              <a:rPr lang="en-US" b="1" dirty="0"/>
              <a:t>, 1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pengerjaan</a:t>
            </a:r>
            <a:r>
              <a:rPr lang="en-US" b="1" dirty="0"/>
              <a:t> </a:t>
            </a:r>
            <a:r>
              <a:rPr lang="en-US" b="1" dirty="0" err="1"/>
              <a:t>soal</a:t>
            </a:r>
            <a:r>
              <a:rPr lang="en-US" b="1" dirty="0"/>
              <a:t> (website), &amp; </a:t>
            </a:r>
            <a:r>
              <a:rPr lang="en-US" b="1" dirty="0" err="1"/>
              <a:t>diskusi</a:t>
            </a:r>
            <a:r>
              <a:rPr lang="en-US" b="1" dirty="0"/>
              <a:t> call                      ( </a:t>
            </a:r>
            <a:r>
              <a:rPr lang="en-US" b="1" dirty="0" err="1"/>
              <a:t>sharescreen</a:t>
            </a:r>
            <a:r>
              <a:rPr lang="en-US" b="1" dirty="0"/>
              <a:t> )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teman</a:t>
            </a:r>
            <a:r>
              <a:rPr lang="en-US" b="1" dirty="0"/>
              <a:t> se-</a:t>
            </a:r>
            <a:r>
              <a:rPr lang="en-US" b="1" dirty="0" err="1"/>
              <a:t>tim</a:t>
            </a:r>
            <a:r>
              <a:rPr lang="en-US" b="1" dirty="0"/>
              <a:t> </a:t>
            </a: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mengerjakan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terpisah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*</a:t>
            </a:r>
            <a:r>
              <a:rPr lang="en-US" b="1" dirty="0" err="1">
                <a:solidFill>
                  <a:srgbClr val="FF0000"/>
                </a:solidFill>
              </a:rPr>
              <a:t>diharapkan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oncam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juga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saat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sharescreen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/>
              <a:t>dan</a:t>
            </a:r>
            <a:r>
              <a:rPr lang="en-US" b="1" dirty="0"/>
              <a:t> 1 device </a:t>
            </a:r>
            <a:r>
              <a:rPr lang="en-US" b="1" dirty="0" err="1"/>
              <a:t>lainnya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join </a:t>
            </a:r>
            <a:r>
              <a:rPr lang="en-US" b="1" dirty="0" err="1"/>
              <a:t>ke</a:t>
            </a:r>
            <a:r>
              <a:rPr lang="en-US" b="1" dirty="0"/>
              <a:t> zoom meeting </a:t>
            </a:r>
            <a:r>
              <a:rPr lang="en-US" b="1" dirty="0" err="1"/>
              <a:t>acara</a:t>
            </a:r>
            <a:r>
              <a:rPr lang="en-US" b="1" dirty="0"/>
              <a:t>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pengawasan</a:t>
            </a:r>
            <a:r>
              <a:rPr lang="en-US" b="1" dirty="0"/>
              <a:t>.</a:t>
            </a:r>
            <a:endParaRPr lang="id-ID" dirty="0"/>
          </a:p>
          <a:p>
            <a:pPr lvl="0"/>
            <a:r>
              <a:rPr lang="id-ID" b="1" dirty="0"/>
              <a:t>Pengumuman untuk peserta yang lolos akan disampaikan langsung pada hari tersebut.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625082"/>
            <a:ext cx="7756263" cy="1219742"/>
          </a:xfrm>
        </p:spPr>
        <p:txBody>
          <a:bodyPr/>
          <a:lstStyle/>
          <a:p>
            <a:r>
              <a:rPr lang="id-ID" sz="4000" b="1" dirty="0">
                <a:latin typeface="Adobe Fan Heiti Std B" pitchFamily="34" charset="-128"/>
                <a:ea typeface="Adobe Fan Heiti Std B" pitchFamily="34" charset="-128"/>
              </a:rPr>
              <a:t>Deskripsi Babak</a:t>
            </a:r>
            <a:r>
              <a:rPr lang="en-US" sz="4000" b="1" dirty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4000" b="1" dirty="0" err="1">
                <a:latin typeface="Adobe Fan Heiti Std B" pitchFamily="34" charset="-128"/>
                <a:ea typeface="Adobe Fan Heiti Std B" pitchFamily="34" charset="-128"/>
              </a:rPr>
              <a:t>Penyisihan</a:t>
            </a:r>
            <a:endParaRPr lang="id-ID" sz="4000" b="1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4794415"/>
      </p:ext>
    </p:extLst>
  </p:cSld>
  <p:clrMapOvr>
    <a:masterClrMapping/>
  </p:clrMapOvr>
  <p:transition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683568" y="2564904"/>
            <a:ext cx="7756263" cy="1054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+mj-cs"/>
              </a:rPr>
            </a:br>
            <a:r>
              <a:rPr kumimoji="0" lang="id-ID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+mj-cs"/>
              </a:rPr>
              <a:t>PETUNJUK  TEKNIS WEB SOAL</a:t>
            </a:r>
          </a:p>
        </p:txBody>
      </p:sp>
    </p:spTree>
  </p:cSld>
  <p:clrMapOvr>
    <a:masterClrMapping/>
  </p:clrMapOvr>
  <p:transition>
    <p:push dir="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1662</TotalTime>
  <Words>1513</Words>
  <Application>Microsoft Office PowerPoint</Application>
  <PresentationFormat>On-screen Show (4:3)</PresentationFormat>
  <Paragraphs>189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Adobe Fan Heiti Std B</vt:lpstr>
      <vt:lpstr>Adobe Gothic Std B</vt:lpstr>
      <vt:lpstr>Arial</vt:lpstr>
      <vt:lpstr>Book Antiqua</vt:lpstr>
      <vt:lpstr>Calibri</vt:lpstr>
      <vt:lpstr>Wingdings</vt:lpstr>
      <vt:lpstr>Hardcover</vt:lpstr>
      <vt:lpstr>Technical Meeting  ISO 2021</vt:lpstr>
      <vt:lpstr>Pelaksanaan Kegiatan</vt:lpstr>
      <vt:lpstr>Rundown Kegiatan</vt:lpstr>
      <vt:lpstr>PowerPoint Presentation</vt:lpstr>
      <vt:lpstr>PowerPoint Presentation</vt:lpstr>
      <vt:lpstr>Konsep &amp; Teknis Penyisihan</vt:lpstr>
      <vt:lpstr>Deskripsi Babak Penyisihan</vt:lpstr>
      <vt:lpstr>Deskripsi Babak Penyisihan</vt:lpstr>
      <vt:lpstr>PowerPoint Presentation</vt:lpstr>
      <vt:lpstr>Akses Alamat Web</vt:lpstr>
      <vt:lpstr>Masukkan Kode Soal </vt:lpstr>
      <vt:lpstr>Pilih Urutan Tim Masing Masing</vt:lpstr>
      <vt:lpstr>Masukkan Password  Peserta</vt:lpstr>
      <vt:lpstr>Mulai Mengerjakan Soal</vt:lpstr>
      <vt:lpstr>Submit Hasil Akhir Pengerjaan Soal</vt:lpstr>
      <vt:lpstr>Catatan</vt:lpstr>
      <vt:lpstr>Konsep &amp; Teknis Semifinal</vt:lpstr>
      <vt:lpstr>Deskripsi Babak Semifinal</vt:lpstr>
      <vt:lpstr>Deskripsi Babak Semifinal</vt:lpstr>
      <vt:lpstr> Peraturan &amp; Tata Tertib Umum  Penyisihan-Semifinal</vt:lpstr>
      <vt:lpstr> Peraturan &amp; Tata Tertib Umum  Penyisihan-Semifinal</vt:lpstr>
      <vt:lpstr>Contoh Posisi Kamera</vt:lpstr>
      <vt:lpstr>Contoh Posisi Kamera</vt:lpstr>
      <vt:lpstr>Konsep &amp; Teknis Final (Bhs. Inggris)</vt:lpstr>
      <vt:lpstr>Final Bhs. Inggris Deskripsi Babak </vt:lpstr>
      <vt:lpstr>Konsep &amp; Teknis Final (IPU &amp; MIPA)</vt:lpstr>
      <vt:lpstr>Final (IPU &amp; MIPA) Deskripsi Babak</vt:lpstr>
      <vt:lpstr>Final (IPU &amp; MIPA) Deskripsi Babak</vt:lpstr>
      <vt:lpstr>Skenario Rematch (Jika terjadi kesamaan skor pada akhir babak final)</vt:lpstr>
      <vt:lpstr>Final MIPA &amp; IPU Peraturan &amp; Tata Tertib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PETUNJUK TEKNIS ISO 2021</dc:title>
  <dc:creator>Hafiz Putranda Sulaiman</dc:creator>
  <cp:lastModifiedBy>iwan rahmat</cp:lastModifiedBy>
  <cp:revision>70</cp:revision>
  <dcterms:created xsi:type="dcterms:W3CDTF">2021-03-11T16:27:14Z</dcterms:created>
  <dcterms:modified xsi:type="dcterms:W3CDTF">2021-03-14T04:56:07Z</dcterms:modified>
</cp:coreProperties>
</file>